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2" r:id="rId2"/>
    <p:sldMasterId id="2147483678" r:id="rId3"/>
    <p:sldMasterId id="2147483688" r:id="rId4"/>
    <p:sldMasterId id="2147483706" r:id="rId5"/>
  </p:sldMasterIdLst>
  <p:notesMasterIdLst>
    <p:notesMasterId r:id="rId39"/>
  </p:notesMasterIdLst>
  <p:handoutMasterIdLst>
    <p:handoutMasterId r:id="rId40"/>
  </p:handoutMasterIdLst>
  <p:sldIdLst>
    <p:sldId id="420" r:id="rId6"/>
    <p:sldId id="419" r:id="rId7"/>
    <p:sldId id="499" r:id="rId8"/>
    <p:sldId id="498" r:id="rId9"/>
    <p:sldId id="501" r:id="rId10"/>
    <p:sldId id="502" r:id="rId11"/>
    <p:sldId id="503" r:id="rId12"/>
    <p:sldId id="504" r:id="rId13"/>
    <p:sldId id="505" r:id="rId14"/>
    <p:sldId id="506" r:id="rId15"/>
    <p:sldId id="410" r:id="rId16"/>
    <p:sldId id="507" r:id="rId17"/>
    <p:sldId id="471" r:id="rId18"/>
    <p:sldId id="490" r:id="rId19"/>
    <p:sldId id="510" r:id="rId20"/>
    <p:sldId id="511" r:id="rId21"/>
    <p:sldId id="512" r:id="rId22"/>
    <p:sldId id="516" r:id="rId23"/>
    <p:sldId id="517" r:id="rId24"/>
    <p:sldId id="455" r:id="rId25"/>
    <p:sldId id="508" r:id="rId26"/>
    <p:sldId id="491" r:id="rId27"/>
    <p:sldId id="382" r:id="rId28"/>
    <p:sldId id="529" r:id="rId29"/>
    <p:sldId id="520" r:id="rId30"/>
    <p:sldId id="521" r:id="rId31"/>
    <p:sldId id="522" r:id="rId32"/>
    <p:sldId id="523" r:id="rId33"/>
    <p:sldId id="524" r:id="rId34"/>
    <p:sldId id="525" r:id="rId35"/>
    <p:sldId id="526" r:id="rId36"/>
    <p:sldId id="527" r:id="rId37"/>
    <p:sldId id="528" r:id="rId38"/>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66"/>
    <a:srgbClr val="FF9900"/>
    <a:srgbClr val="B84A00"/>
    <a:srgbClr val="00EA6A"/>
    <a:srgbClr val="FF6600"/>
    <a:srgbClr val="FFFF00"/>
    <a:srgbClr val="85B8E3"/>
    <a:srgbClr val="339966"/>
    <a:srgbClr val="A24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7374" autoAdjust="0"/>
  </p:normalViewPr>
  <p:slideViewPr>
    <p:cSldViewPr>
      <p:cViewPr varScale="1">
        <p:scale>
          <a:sx n="110" d="100"/>
          <a:sy n="110" d="100"/>
        </p:scale>
        <p:origin x="158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9" y="11"/>
            <a:ext cx="3012002" cy="462721"/>
          </a:xfrm>
          <a:prstGeom prst="rect">
            <a:avLst/>
          </a:prstGeom>
          <a:noFill/>
          <a:ln w="9525">
            <a:noFill/>
            <a:miter lim="800000"/>
            <a:headEnd/>
            <a:tailEnd/>
          </a:ln>
          <a:effectLst/>
        </p:spPr>
        <p:txBody>
          <a:bodyPr vert="horz" wrap="square" lIns="92668" tIns="46334" rIns="92668" bIns="46334" numCol="1" anchor="t" anchorCtr="0" compatLnSpc="1">
            <a:prstTxWarp prst="textNoShape">
              <a:avLst/>
            </a:prstTxWarp>
          </a:bodyPr>
          <a:lstStyle>
            <a:lvl1pPr defTabSz="925335">
              <a:defRPr sz="1300" smtClean="0"/>
            </a:lvl1pPr>
          </a:lstStyle>
          <a:p>
            <a:pPr>
              <a:defRPr/>
            </a:pPr>
            <a:endParaRPr lang="en-US" dirty="0"/>
          </a:p>
        </p:txBody>
      </p:sp>
      <p:sp>
        <p:nvSpPr>
          <p:cNvPr id="71683" name="Rectangle 3"/>
          <p:cNvSpPr>
            <a:spLocks noGrp="1" noChangeArrowheads="1"/>
          </p:cNvSpPr>
          <p:nvPr>
            <p:ph type="dt" sz="quarter" idx="1"/>
          </p:nvPr>
        </p:nvSpPr>
        <p:spPr bwMode="auto">
          <a:xfrm>
            <a:off x="3936568" y="11"/>
            <a:ext cx="3012002" cy="462721"/>
          </a:xfrm>
          <a:prstGeom prst="rect">
            <a:avLst/>
          </a:prstGeom>
          <a:noFill/>
          <a:ln w="9525">
            <a:noFill/>
            <a:miter lim="800000"/>
            <a:headEnd/>
            <a:tailEnd/>
          </a:ln>
          <a:effectLst/>
        </p:spPr>
        <p:txBody>
          <a:bodyPr vert="horz" wrap="square" lIns="92668" tIns="46334" rIns="92668" bIns="46334" numCol="1" anchor="t" anchorCtr="0" compatLnSpc="1">
            <a:prstTxWarp prst="textNoShape">
              <a:avLst/>
            </a:prstTxWarp>
          </a:bodyPr>
          <a:lstStyle>
            <a:lvl1pPr algn="r" defTabSz="925335">
              <a:defRPr sz="1300" smtClean="0"/>
            </a:lvl1pPr>
          </a:lstStyle>
          <a:p>
            <a:pPr>
              <a:defRPr/>
            </a:pPr>
            <a:fld id="{37F82F93-DEFC-43D5-B8D5-6BDD9FB86BD5}" type="datetime1">
              <a:rPr lang="en-US" smtClean="0"/>
              <a:t>4/26/2017</a:t>
            </a:fld>
            <a:endParaRPr lang="en-US" dirty="0"/>
          </a:p>
        </p:txBody>
      </p:sp>
      <p:sp>
        <p:nvSpPr>
          <p:cNvPr id="71684" name="Rectangle 4"/>
          <p:cNvSpPr>
            <a:spLocks noGrp="1" noChangeArrowheads="1"/>
          </p:cNvSpPr>
          <p:nvPr>
            <p:ph type="ftr" sz="quarter" idx="2"/>
          </p:nvPr>
        </p:nvSpPr>
        <p:spPr bwMode="auto">
          <a:xfrm>
            <a:off x="9" y="8773371"/>
            <a:ext cx="3012002" cy="461193"/>
          </a:xfrm>
          <a:prstGeom prst="rect">
            <a:avLst/>
          </a:prstGeom>
          <a:noFill/>
          <a:ln w="9525">
            <a:noFill/>
            <a:miter lim="800000"/>
            <a:headEnd/>
            <a:tailEnd/>
          </a:ln>
          <a:effectLst/>
        </p:spPr>
        <p:txBody>
          <a:bodyPr vert="horz" wrap="square" lIns="92668" tIns="46334" rIns="92668" bIns="46334" numCol="1" anchor="b" anchorCtr="0" compatLnSpc="1">
            <a:prstTxWarp prst="textNoShape">
              <a:avLst/>
            </a:prstTxWarp>
          </a:bodyPr>
          <a:lstStyle>
            <a:lvl1pPr defTabSz="925335">
              <a:defRPr sz="1300" smtClean="0"/>
            </a:lvl1pPr>
          </a:lstStyle>
          <a:p>
            <a:pPr>
              <a:defRPr/>
            </a:pPr>
            <a:endParaRPr lang="en-US" dirty="0"/>
          </a:p>
        </p:txBody>
      </p:sp>
      <p:sp>
        <p:nvSpPr>
          <p:cNvPr id="71685" name="Rectangle 5"/>
          <p:cNvSpPr>
            <a:spLocks noGrp="1" noChangeArrowheads="1"/>
          </p:cNvSpPr>
          <p:nvPr>
            <p:ph type="sldNum" sz="quarter" idx="3"/>
          </p:nvPr>
        </p:nvSpPr>
        <p:spPr bwMode="auto">
          <a:xfrm>
            <a:off x="3936568" y="8773371"/>
            <a:ext cx="3012002" cy="461193"/>
          </a:xfrm>
          <a:prstGeom prst="rect">
            <a:avLst/>
          </a:prstGeom>
          <a:noFill/>
          <a:ln w="9525">
            <a:noFill/>
            <a:miter lim="800000"/>
            <a:headEnd/>
            <a:tailEnd/>
          </a:ln>
          <a:effectLst/>
        </p:spPr>
        <p:txBody>
          <a:bodyPr vert="horz" wrap="square" lIns="92668" tIns="46334" rIns="92668" bIns="46334" numCol="1" anchor="b" anchorCtr="0" compatLnSpc="1">
            <a:prstTxWarp prst="textNoShape">
              <a:avLst/>
            </a:prstTxWarp>
          </a:bodyPr>
          <a:lstStyle>
            <a:lvl1pPr algn="r" defTabSz="925335">
              <a:defRPr sz="1300" smtClean="0"/>
            </a:lvl1pPr>
          </a:lstStyle>
          <a:p>
            <a:pPr>
              <a:defRPr/>
            </a:pPr>
            <a:fld id="{C8ECD10B-0A97-42F3-B70F-1BBD1DCCE200}" type="slidenum">
              <a:rPr lang="en-US"/>
              <a:pPr>
                <a:defRPr/>
              </a:pPr>
              <a:t>‹#›</a:t>
            </a:fld>
            <a:endParaRPr lang="en-US" dirty="0"/>
          </a:p>
        </p:txBody>
      </p:sp>
    </p:spTree>
    <p:extLst>
      <p:ext uri="{BB962C8B-B14F-4D97-AF65-F5344CB8AC3E}">
        <p14:creationId xmlns:p14="http://schemas.microsoft.com/office/powerpoint/2010/main" val="308535655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9" y="11"/>
            <a:ext cx="3012002" cy="462721"/>
          </a:xfrm>
          <a:prstGeom prst="rect">
            <a:avLst/>
          </a:prstGeom>
          <a:noFill/>
          <a:ln w="9525">
            <a:noFill/>
            <a:miter lim="800000"/>
            <a:headEnd/>
            <a:tailEnd/>
          </a:ln>
          <a:effectLst/>
        </p:spPr>
        <p:txBody>
          <a:bodyPr vert="horz" wrap="square" lIns="92668" tIns="46334" rIns="92668" bIns="46334" numCol="1" anchor="t" anchorCtr="0" compatLnSpc="1">
            <a:prstTxWarp prst="textNoShape">
              <a:avLst/>
            </a:prstTxWarp>
          </a:bodyPr>
          <a:lstStyle>
            <a:lvl1pPr defTabSz="925335">
              <a:defRPr sz="1300" smtClean="0"/>
            </a:lvl1pPr>
          </a:lstStyle>
          <a:p>
            <a:pPr>
              <a:defRPr/>
            </a:pPr>
            <a:endParaRPr lang="en-US" dirty="0"/>
          </a:p>
        </p:txBody>
      </p:sp>
      <p:sp>
        <p:nvSpPr>
          <p:cNvPr id="22531" name="Rectangle 3"/>
          <p:cNvSpPr>
            <a:spLocks noGrp="1" noChangeArrowheads="1"/>
          </p:cNvSpPr>
          <p:nvPr>
            <p:ph type="dt" idx="1"/>
          </p:nvPr>
        </p:nvSpPr>
        <p:spPr bwMode="auto">
          <a:xfrm>
            <a:off x="3936568" y="11"/>
            <a:ext cx="3012002" cy="462721"/>
          </a:xfrm>
          <a:prstGeom prst="rect">
            <a:avLst/>
          </a:prstGeom>
          <a:noFill/>
          <a:ln w="9525">
            <a:noFill/>
            <a:miter lim="800000"/>
            <a:headEnd/>
            <a:tailEnd/>
          </a:ln>
          <a:effectLst/>
        </p:spPr>
        <p:txBody>
          <a:bodyPr vert="horz" wrap="square" lIns="92668" tIns="46334" rIns="92668" bIns="46334" numCol="1" anchor="t" anchorCtr="0" compatLnSpc="1">
            <a:prstTxWarp prst="textNoShape">
              <a:avLst/>
            </a:prstTxWarp>
          </a:bodyPr>
          <a:lstStyle>
            <a:lvl1pPr algn="r" defTabSz="925335">
              <a:defRPr sz="1300" smtClean="0"/>
            </a:lvl1pPr>
          </a:lstStyle>
          <a:p>
            <a:pPr>
              <a:defRPr/>
            </a:pPr>
            <a:fld id="{C163C96B-F441-483B-972C-AD0E84FC6FA8}" type="datetime1">
              <a:rPr lang="en-US" smtClean="0"/>
              <a:t>4/26/2017</a:t>
            </a:fld>
            <a:endParaRPr lang="en-US" dirty="0"/>
          </a:p>
        </p:txBody>
      </p:sp>
      <p:sp>
        <p:nvSpPr>
          <p:cNvPr id="29700" name="Rectangle 4"/>
          <p:cNvSpPr>
            <a:spLocks noGrp="1" noRot="1" noChangeAspect="1" noChangeArrowheads="1" noTextEdit="1"/>
          </p:cNvSpPr>
          <p:nvPr>
            <p:ph type="sldImg" idx="2"/>
          </p:nvPr>
        </p:nvSpPr>
        <p:spPr bwMode="auto">
          <a:xfrm>
            <a:off x="1176338" y="693738"/>
            <a:ext cx="4616450" cy="3463925"/>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95318" y="4387458"/>
            <a:ext cx="5559456" cy="4155317"/>
          </a:xfrm>
          <a:prstGeom prst="rect">
            <a:avLst/>
          </a:prstGeom>
          <a:noFill/>
          <a:ln w="9525">
            <a:noFill/>
            <a:miter lim="800000"/>
            <a:headEnd/>
            <a:tailEnd/>
          </a:ln>
          <a:effectLst/>
        </p:spPr>
        <p:txBody>
          <a:bodyPr vert="horz" wrap="square" lIns="92668" tIns="46334" rIns="92668" bIns="4633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p:cNvSpPr>
            <a:spLocks noGrp="1" noChangeArrowheads="1"/>
          </p:cNvSpPr>
          <p:nvPr>
            <p:ph type="ftr" sz="quarter" idx="4"/>
          </p:nvPr>
        </p:nvSpPr>
        <p:spPr bwMode="auto">
          <a:xfrm>
            <a:off x="9" y="8773371"/>
            <a:ext cx="3012002" cy="461193"/>
          </a:xfrm>
          <a:prstGeom prst="rect">
            <a:avLst/>
          </a:prstGeom>
          <a:noFill/>
          <a:ln w="9525">
            <a:noFill/>
            <a:miter lim="800000"/>
            <a:headEnd/>
            <a:tailEnd/>
          </a:ln>
          <a:effectLst/>
        </p:spPr>
        <p:txBody>
          <a:bodyPr vert="horz" wrap="square" lIns="92668" tIns="46334" rIns="92668" bIns="46334" numCol="1" anchor="b" anchorCtr="0" compatLnSpc="1">
            <a:prstTxWarp prst="textNoShape">
              <a:avLst/>
            </a:prstTxWarp>
          </a:bodyPr>
          <a:lstStyle>
            <a:lvl1pPr defTabSz="925335">
              <a:defRPr sz="1300" smtClean="0"/>
            </a:lvl1pPr>
          </a:lstStyle>
          <a:p>
            <a:pPr>
              <a:defRPr/>
            </a:pPr>
            <a:endParaRPr lang="en-US" dirty="0"/>
          </a:p>
        </p:txBody>
      </p:sp>
      <p:sp>
        <p:nvSpPr>
          <p:cNvPr id="22535" name="Rectangle 7"/>
          <p:cNvSpPr>
            <a:spLocks noGrp="1" noChangeArrowheads="1"/>
          </p:cNvSpPr>
          <p:nvPr>
            <p:ph type="sldNum" sz="quarter" idx="5"/>
          </p:nvPr>
        </p:nvSpPr>
        <p:spPr bwMode="auto">
          <a:xfrm>
            <a:off x="3936568" y="8773371"/>
            <a:ext cx="3012002" cy="461193"/>
          </a:xfrm>
          <a:prstGeom prst="rect">
            <a:avLst/>
          </a:prstGeom>
          <a:noFill/>
          <a:ln w="9525">
            <a:noFill/>
            <a:miter lim="800000"/>
            <a:headEnd/>
            <a:tailEnd/>
          </a:ln>
          <a:effectLst/>
        </p:spPr>
        <p:txBody>
          <a:bodyPr vert="horz" wrap="square" lIns="92668" tIns="46334" rIns="92668" bIns="46334" numCol="1" anchor="b" anchorCtr="0" compatLnSpc="1">
            <a:prstTxWarp prst="textNoShape">
              <a:avLst/>
            </a:prstTxWarp>
          </a:bodyPr>
          <a:lstStyle>
            <a:lvl1pPr algn="r" defTabSz="925335">
              <a:defRPr sz="1300" smtClean="0"/>
            </a:lvl1pPr>
          </a:lstStyle>
          <a:p>
            <a:pPr>
              <a:defRPr/>
            </a:pPr>
            <a:fld id="{4A1B1508-DDE5-4971-B4E9-8D27A9713A09}" type="slidenum">
              <a:rPr lang="en-US"/>
              <a:pPr>
                <a:defRPr/>
              </a:pPr>
              <a:t>‹#›</a:t>
            </a:fld>
            <a:endParaRPr lang="en-US" dirty="0"/>
          </a:p>
        </p:txBody>
      </p:sp>
    </p:spTree>
    <p:extLst>
      <p:ext uri="{BB962C8B-B14F-4D97-AF65-F5344CB8AC3E}">
        <p14:creationId xmlns:p14="http://schemas.microsoft.com/office/powerpoint/2010/main" val="1060270185"/>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1F7BD84-7C0E-41D8-985D-4F6B87125191}" type="slidenum">
              <a:rPr lang="en-US"/>
              <a:pPr/>
              <a:t>1</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dirty="0"/>
              <a:t>This presentation is an overview of the state’s proposed budget and how it is likely to impact CBSD.  The state budget probably will not be finalized until the end of June – at best.</a:t>
            </a:r>
          </a:p>
        </p:txBody>
      </p:sp>
      <p:sp>
        <p:nvSpPr>
          <p:cNvPr id="5" name="Date Placeholder 4"/>
          <p:cNvSpPr>
            <a:spLocks noGrp="1"/>
          </p:cNvSpPr>
          <p:nvPr>
            <p:ph type="dt" idx="10"/>
          </p:nvPr>
        </p:nvSpPr>
        <p:spPr/>
        <p:txBody>
          <a:bodyPr/>
          <a:lstStyle/>
          <a:p>
            <a:pPr>
              <a:defRPr/>
            </a:pPr>
            <a:fld id="{66360B10-F277-42CB-9D3E-6D96932B187B}" type="datetime1">
              <a:rPr lang="en-US" smtClean="0"/>
              <a:t>4/26/2017</a:t>
            </a:fld>
            <a:endParaRPr lang="en-US" dirty="0"/>
          </a:p>
        </p:txBody>
      </p:sp>
    </p:spTree>
    <p:extLst>
      <p:ext uri="{BB962C8B-B14F-4D97-AF65-F5344CB8AC3E}">
        <p14:creationId xmlns:p14="http://schemas.microsoft.com/office/powerpoint/2010/main" val="3782087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D004E530-4C42-4C6C-909E-F8EC1010C1F3}" type="datetime1">
              <a:rPr lang="en-US" smtClean="0"/>
              <a:t>4/26/2017</a:t>
            </a:fld>
            <a:endParaRPr lang="en-US" dirty="0"/>
          </a:p>
        </p:txBody>
      </p:sp>
      <p:sp>
        <p:nvSpPr>
          <p:cNvPr id="5" name="Slide Number Placeholder 4"/>
          <p:cNvSpPr>
            <a:spLocks noGrp="1"/>
          </p:cNvSpPr>
          <p:nvPr>
            <p:ph type="sldNum" sz="quarter" idx="11"/>
          </p:nvPr>
        </p:nvSpPr>
        <p:spPr/>
        <p:txBody>
          <a:bodyPr/>
          <a:lstStyle/>
          <a:p>
            <a:pPr>
              <a:defRPr/>
            </a:pPr>
            <a:fld id="{4A1B1508-DDE5-4971-B4E9-8D27A9713A09}" type="slidenum">
              <a:rPr lang="en-US" smtClean="0"/>
              <a:pPr>
                <a:defRPr/>
              </a:pPr>
              <a:t>2</a:t>
            </a:fld>
            <a:endParaRPr lang="en-US" dirty="0"/>
          </a:p>
        </p:txBody>
      </p:sp>
    </p:spTree>
    <p:extLst>
      <p:ext uri="{BB962C8B-B14F-4D97-AF65-F5344CB8AC3E}">
        <p14:creationId xmlns:p14="http://schemas.microsoft.com/office/powerpoint/2010/main" val="3423670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6AE779C8-B68C-46EC-B7BE-E0A3F1D11960}" type="datetime1">
              <a:rPr lang="en-US" smtClean="0"/>
              <a:t>4/26/2017</a:t>
            </a:fld>
            <a:endParaRPr lang="en-US" dirty="0"/>
          </a:p>
        </p:txBody>
      </p:sp>
      <p:sp>
        <p:nvSpPr>
          <p:cNvPr id="5" name="Slide Number Placeholder 4"/>
          <p:cNvSpPr>
            <a:spLocks noGrp="1"/>
          </p:cNvSpPr>
          <p:nvPr>
            <p:ph type="sldNum" sz="quarter" idx="11"/>
          </p:nvPr>
        </p:nvSpPr>
        <p:spPr/>
        <p:txBody>
          <a:bodyPr/>
          <a:lstStyle/>
          <a:p>
            <a:pPr>
              <a:defRPr/>
            </a:pPr>
            <a:fld id="{4A1B1508-DDE5-4971-B4E9-8D27A9713A09}" type="slidenum">
              <a:rPr lang="en-US" smtClean="0"/>
              <a:pPr>
                <a:defRPr/>
              </a:pPr>
              <a:t>11</a:t>
            </a:fld>
            <a:endParaRPr lang="en-US" dirty="0"/>
          </a:p>
        </p:txBody>
      </p:sp>
    </p:spTree>
    <p:extLst>
      <p:ext uri="{BB962C8B-B14F-4D97-AF65-F5344CB8AC3E}">
        <p14:creationId xmlns:p14="http://schemas.microsoft.com/office/powerpoint/2010/main" val="3268176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92903B-EDA3-438C-ADBF-229C27D56738}" type="slidenum">
              <a:rPr lang="en-US" smtClean="0"/>
              <a:pPr/>
              <a:t>14</a:t>
            </a:fld>
            <a:endParaRPr lang="en-US" dirty="0"/>
          </a:p>
        </p:txBody>
      </p:sp>
    </p:spTree>
    <p:extLst>
      <p:ext uri="{BB962C8B-B14F-4D97-AF65-F5344CB8AC3E}">
        <p14:creationId xmlns:p14="http://schemas.microsoft.com/office/powerpoint/2010/main" val="1404219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92903B-EDA3-438C-ADBF-229C27D56738}" type="slidenum">
              <a:rPr lang="en-US" smtClean="0"/>
              <a:pPr/>
              <a:t>22</a:t>
            </a:fld>
            <a:endParaRPr lang="en-US" dirty="0"/>
          </a:p>
        </p:txBody>
      </p:sp>
    </p:spTree>
    <p:extLst>
      <p:ext uri="{BB962C8B-B14F-4D97-AF65-F5344CB8AC3E}">
        <p14:creationId xmlns:p14="http://schemas.microsoft.com/office/powerpoint/2010/main" val="918966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7308B61-07B0-4440-8C1D-1A62996525FF}" type="slidenum">
              <a:rPr lang="en-US"/>
              <a:pPr/>
              <a:t>23</a:t>
            </a:fld>
            <a:endParaRPr 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a:p>
        </p:txBody>
      </p:sp>
      <p:sp>
        <p:nvSpPr>
          <p:cNvPr id="5" name="Date Placeholder 4"/>
          <p:cNvSpPr>
            <a:spLocks noGrp="1"/>
          </p:cNvSpPr>
          <p:nvPr>
            <p:ph type="dt" idx="10"/>
          </p:nvPr>
        </p:nvSpPr>
        <p:spPr/>
        <p:txBody>
          <a:bodyPr/>
          <a:lstStyle/>
          <a:p>
            <a:pPr>
              <a:defRPr/>
            </a:pPr>
            <a:fld id="{FC873D0F-56E4-4AE2-B817-F9BAB86BADB9}" type="datetime1">
              <a:rPr lang="en-US" smtClean="0"/>
              <a:t>4/26/2017</a:t>
            </a:fld>
            <a:endParaRPr lang="en-US" dirty="0"/>
          </a:p>
        </p:txBody>
      </p:sp>
    </p:spTree>
    <p:extLst>
      <p:ext uri="{BB962C8B-B14F-4D97-AF65-F5344CB8AC3E}">
        <p14:creationId xmlns:p14="http://schemas.microsoft.com/office/powerpoint/2010/main" val="4230787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effectLst/>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5"/>
          <p:cNvSpPr>
            <a:spLocks noGrp="1" noChangeArrowheads="1"/>
          </p:cNvSpPr>
          <p:nvPr>
            <p:ph type="dt" sz="half" idx="10"/>
          </p:nvPr>
        </p:nvSpPr>
        <p:spPr>
          <a:xfrm>
            <a:off x="457200" y="6677025"/>
            <a:ext cx="2133600" cy="152400"/>
          </a:xfrm>
          <a:ln/>
        </p:spPr>
        <p:txBody>
          <a:bodyPr/>
          <a:lstStyle>
            <a:lvl1pPr>
              <a:defRPr sz="800"/>
            </a:lvl1pPr>
          </a:lstStyle>
          <a:p>
            <a:pPr>
              <a:defRPr/>
            </a:pPr>
            <a:r>
              <a:rPr lang="en-US"/>
              <a:t>3/28/2017</a:t>
            </a:r>
            <a:endParaRPr lang="en-US" dirty="0"/>
          </a:p>
        </p:txBody>
      </p:sp>
      <p:sp>
        <p:nvSpPr>
          <p:cNvPr id="5" name="Rectangle 6"/>
          <p:cNvSpPr>
            <a:spLocks noGrp="1" noChangeArrowheads="1"/>
          </p:cNvSpPr>
          <p:nvPr>
            <p:ph type="ftr" sz="quarter" idx="11"/>
          </p:nvPr>
        </p:nvSpPr>
        <p:spPr>
          <a:xfrm>
            <a:off x="3124200" y="6705600"/>
            <a:ext cx="2895600" cy="152400"/>
          </a:xfrm>
          <a:ln/>
        </p:spPr>
        <p:txBody>
          <a:bodyPr/>
          <a:lstStyle>
            <a:lvl1pPr>
              <a:defRPr/>
            </a:lvl1pPr>
          </a:lstStyle>
          <a:p>
            <a:pPr>
              <a:defRPr/>
            </a:pPr>
            <a:r>
              <a:rPr lang="en-US" dirty="0"/>
              <a:t>2017-03-28 CBS Impact on CBSD</a:t>
            </a:r>
          </a:p>
        </p:txBody>
      </p:sp>
      <p:sp>
        <p:nvSpPr>
          <p:cNvPr id="6" name="Rectangle 7"/>
          <p:cNvSpPr>
            <a:spLocks noGrp="1" noChangeArrowheads="1"/>
          </p:cNvSpPr>
          <p:nvPr>
            <p:ph type="sldNum" sz="quarter" idx="12"/>
          </p:nvPr>
        </p:nvSpPr>
        <p:spPr>
          <a:xfrm>
            <a:off x="6477000" y="6613525"/>
            <a:ext cx="2362200" cy="244475"/>
          </a:xfrm>
          <a:ln/>
        </p:spPr>
        <p:txBody>
          <a:bodyPr/>
          <a:lstStyle>
            <a:lvl1pPr>
              <a:defRPr/>
            </a:lvl1pPr>
          </a:lstStyle>
          <a:p>
            <a:pPr>
              <a:defRPr/>
            </a:pPr>
            <a:fld id="{AE798B53-433A-4C1E-9402-3DBA8AA7A5FA}" type="slidenum">
              <a:rPr lang="en-US"/>
              <a:pPr>
                <a:defRPr/>
              </a:pPr>
              <a:t>‹#›</a:t>
            </a:fld>
            <a:endParaRPr lang="en-US"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r>
              <a:rPr lang="en-US"/>
              <a:t>3/28/2017</a:t>
            </a: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dirty="0"/>
              <a:t>2017-03-28 CBS Impact on CBSD</a:t>
            </a:r>
          </a:p>
        </p:txBody>
      </p:sp>
      <p:sp>
        <p:nvSpPr>
          <p:cNvPr id="6" name="Rectangle 7"/>
          <p:cNvSpPr>
            <a:spLocks noGrp="1" noChangeArrowheads="1"/>
          </p:cNvSpPr>
          <p:nvPr>
            <p:ph type="sldNum" sz="quarter" idx="12"/>
          </p:nvPr>
        </p:nvSpPr>
        <p:spPr>
          <a:ln/>
        </p:spPr>
        <p:txBody>
          <a:bodyPr/>
          <a:lstStyle>
            <a:lvl1pPr>
              <a:defRPr/>
            </a:lvl1pPr>
          </a:lstStyle>
          <a:p>
            <a:pPr>
              <a:defRPr/>
            </a:pPr>
            <a:fld id="{01C2FD6A-35C7-414C-B8BA-992FCFDFF449}" type="slidenum">
              <a:rPr lang="en-US"/>
              <a:pPr>
                <a:defRPr/>
              </a:pPr>
              <a:t>‹#›</a:t>
            </a:fld>
            <a:endParaRPr lang="en-US"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r>
              <a:rPr lang="en-US"/>
              <a:t>3/28/2017</a:t>
            </a: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dirty="0"/>
              <a:t>2017-03-28 CBS Impact on CBSD</a:t>
            </a:r>
          </a:p>
        </p:txBody>
      </p:sp>
      <p:sp>
        <p:nvSpPr>
          <p:cNvPr id="6" name="Rectangle 7"/>
          <p:cNvSpPr>
            <a:spLocks noGrp="1" noChangeArrowheads="1"/>
          </p:cNvSpPr>
          <p:nvPr>
            <p:ph type="sldNum" sz="quarter" idx="12"/>
          </p:nvPr>
        </p:nvSpPr>
        <p:spPr>
          <a:ln/>
        </p:spPr>
        <p:txBody>
          <a:bodyPr/>
          <a:lstStyle>
            <a:lvl1pPr>
              <a:defRPr/>
            </a:lvl1pPr>
          </a:lstStyle>
          <a:p>
            <a:pPr>
              <a:defRPr/>
            </a:pPr>
            <a:fld id="{DC8F6461-EE86-4D5D-B435-FB679D478470}" type="slidenum">
              <a:rPr lang="en-US"/>
              <a:pPr>
                <a:defRPr/>
              </a:pPr>
              <a:t>‹#›</a:t>
            </a:fld>
            <a:endParaRPr lang="en-US"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868362"/>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a:p>
        </p:txBody>
      </p:sp>
      <p:sp>
        <p:nvSpPr>
          <p:cNvPr id="4" name="Rectangle 5"/>
          <p:cNvSpPr>
            <a:spLocks noGrp="1" noChangeArrowheads="1"/>
          </p:cNvSpPr>
          <p:nvPr>
            <p:ph type="dt" sz="half" idx="10"/>
          </p:nvPr>
        </p:nvSpPr>
        <p:spPr>
          <a:xfrm>
            <a:off x="457200" y="6613525"/>
            <a:ext cx="2133600" cy="244475"/>
          </a:xfrm>
          <a:ln/>
        </p:spPr>
        <p:txBody>
          <a:bodyPr/>
          <a:lstStyle>
            <a:lvl1pPr>
              <a:defRPr sz="800"/>
            </a:lvl1pPr>
          </a:lstStyle>
          <a:p>
            <a:pPr>
              <a:defRPr/>
            </a:pPr>
            <a:r>
              <a:rPr lang="en-US"/>
              <a:t>3/28/2017</a:t>
            </a:r>
            <a:endParaRPr lang="en-US" dirty="0"/>
          </a:p>
        </p:txBody>
      </p:sp>
      <p:sp>
        <p:nvSpPr>
          <p:cNvPr id="5" name="Rectangle 6"/>
          <p:cNvSpPr>
            <a:spLocks noGrp="1" noChangeArrowheads="1"/>
          </p:cNvSpPr>
          <p:nvPr>
            <p:ph type="ftr" sz="quarter" idx="11"/>
          </p:nvPr>
        </p:nvSpPr>
        <p:spPr>
          <a:xfrm>
            <a:off x="3124200" y="6629400"/>
            <a:ext cx="2895600" cy="228600"/>
          </a:xfrm>
          <a:ln/>
        </p:spPr>
        <p:txBody>
          <a:bodyPr/>
          <a:lstStyle>
            <a:lvl1pPr>
              <a:defRPr/>
            </a:lvl1pPr>
          </a:lstStyle>
          <a:p>
            <a:pPr>
              <a:defRPr/>
            </a:pPr>
            <a:r>
              <a:rPr lang="en-US" dirty="0"/>
              <a:t>2017-03-28 CBS Impact on CBSD</a:t>
            </a:r>
          </a:p>
        </p:txBody>
      </p:sp>
      <p:sp>
        <p:nvSpPr>
          <p:cNvPr id="6" name="Rectangle 7"/>
          <p:cNvSpPr>
            <a:spLocks noGrp="1" noChangeArrowheads="1"/>
          </p:cNvSpPr>
          <p:nvPr>
            <p:ph type="sldNum" sz="quarter" idx="12"/>
          </p:nvPr>
        </p:nvSpPr>
        <p:spPr>
          <a:xfrm>
            <a:off x="6477000" y="6613525"/>
            <a:ext cx="2362200" cy="244475"/>
          </a:xfrm>
          <a:ln/>
        </p:spPr>
        <p:txBody>
          <a:bodyPr/>
          <a:lstStyle>
            <a:lvl1pPr>
              <a:defRPr/>
            </a:lvl1pPr>
          </a:lstStyle>
          <a:p>
            <a:pPr>
              <a:defRPr/>
            </a:pPr>
            <a:fld id="{8F6E2A5D-998D-4585-B176-EE4F76ADEE8A}" type="slidenum">
              <a:rPr lang="en-US"/>
              <a:pPr>
                <a:defRPr/>
              </a:pPr>
              <a:t>‹#›</a:t>
            </a:fld>
            <a:endParaRPr lang="en-US"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868362"/>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5"/>
          <p:cNvSpPr>
            <a:spLocks noGrp="1" noChangeArrowheads="1"/>
          </p:cNvSpPr>
          <p:nvPr>
            <p:ph type="dt" sz="half" idx="10"/>
          </p:nvPr>
        </p:nvSpPr>
        <p:spPr>
          <a:xfrm>
            <a:off x="457200" y="6613525"/>
            <a:ext cx="2133600" cy="244475"/>
          </a:xfrm>
          <a:ln/>
        </p:spPr>
        <p:txBody>
          <a:bodyPr/>
          <a:lstStyle>
            <a:lvl1pPr>
              <a:defRPr/>
            </a:lvl1pPr>
          </a:lstStyle>
          <a:p>
            <a:pPr>
              <a:defRPr/>
            </a:pPr>
            <a:r>
              <a:rPr lang="en-US"/>
              <a:t>3/28/2017</a:t>
            </a:r>
            <a:endParaRPr lang="en-US" dirty="0"/>
          </a:p>
        </p:txBody>
      </p:sp>
      <p:sp>
        <p:nvSpPr>
          <p:cNvPr id="5" name="Rectangle 6"/>
          <p:cNvSpPr>
            <a:spLocks noGrp="1" noChangeArrowheads="1"/>
          </p:cNvSpPr>
          <p:nvPr>
            <p:ph type="ftr" sz="quarter" idx="11"/>
          </p:nvPr>
        </p:nvSpPr>
        <p:spPr>
          <a:xfrm>
            <a:off x="3124200" y="6629400"/>
            <a:ext cx="2895600" cy="228600"/>
          </a:xfrm>
          <a:ln/>
        </p:spPr>
        <p:txBody>
          <a:bodyPr/>
          <a:lstStyle>
            <a:lvl1pPr>
              <a:defRPr/>
            </a:lvl1pPr>
          </a:lstStyle>
          <a:p>
            <a:pPr>
              <a:defRPr/>
            </a:pPr>
            <a:r>
              <a:rPr lang="en-US" dirty="0"/>
              <a:t>2017-03-28 CBS Impact on CBSD</a:t>
            </a:r>
          </a:p>
        </p:txBody>
      </p:sp>
      <p:sp>
        <p:nvSpPr>
          <p:cNvPr id="6" name="Rectangle 7"/>
          <p:cNvSpPr>
            <a:spLocks noGrp="1" noChangeArrowheads="1"/>
          </p:cNvSpPr>
          <p:nvPr>
            <p:ph type="sldNum" sz="quarter" idx="12"/>
          </p:nvPr>
        </p:nvSpPr>
        <p:spPr>
          <a:xfrm>
            <a:off x="6400800" y="6613525"/>
            <a:ext cx="2362200" cy="244475"/>
          </a:xfrm>
          <a:ln/>
        </p:spPr>
        <p:txBody>
          <a:bodyPr/>
          <a:lstStyle>
            <a:lvl1pPr>
              <a:defRPr/>
            </a:lvl1pPr>
          </a:lstStyle>
          <a:p>
            <a:pPr>
              <a:defRPr/>
            </a:pPr>
            <a:fld id="{4E6ABBB9-B3A8-4CCD-A30C-C24490FF531A}" type="slidenum">
              <a:rPr lang="en-US"/>
              <a:pPr>
                <a:defRPr/>
              </a:pPr>
              <a:t>‹#›</a:t>
            </a:fld>
            <a:endParaRPr lang="en-US"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dt" sz="half" idx="10"/>
          </p:nvPr>
        </p:nvSpPr>
        <p:spPr>
          <a:xfrm>
            <a:off x="457200" y="6613525"/>
            <a:ext cx="2133600" cy="244475"/>
          </a:xfrm>
          <a:ln/>
        </p:spPr>
        <p:txBody>
          <a:bodyPr/>
          <a:lstStyle>
            <a:lvl1pPr>
              <a:defRPr/>
            </a:lvl1pPr>
          </a:lstStyle>
          <a:p>
            <a:pPr>
              <a:defRPr/>
            </a:pPr>
            <a:r>
              <a:rPr lang="en-US"/>
              <a:t>3/28/2017</a:t>
            </a:r>
            <a:endParaRPr lang="en-US" dirty="0"/>
          </a:p>
        </p:txBody>
      </p:sp>
      <p:sp>
        <p:nvSpPr>
          <p:cNvPr id="4" name="Rectangle 6"/>
          <p:cNvSpPr>
            <a:spLocks noGrp="1" noChangeArrowheads="1"/>
          </p:cNvSpPr>
          <p:nvPr>
            <p:ph type="ftr" sz="quarter" idx="11"/>
          </p:nvPr>
        </p:nvSpPr>
        <p:spPr>
          <a:xfrm>
            <a:off x="3124200" y="6629400"/>
            <a:ext cx="2895600" cy="228600"/>
          </a:xfrm>
          <a:ln/>
        </p:spPr>
        <p:txBody>
          <a:bodyPr/>
          <a:lstStyle>
            <a:lvl1pPr>
              <a:defRPr/>
            </a:lvl1pPr>
          </a:lstStyle>
          <a:p>
            <a:pPr>
              <a:defRPr/>
            </a:pPr>
            <a:r>
              <a:rPr lang="en-US" dirty="0"/>
              <a:t>2017-03-28 CBS Impact on CBSD</a:t>
            </a:r>
          </a:p>
        </p:txBody>
      </p:sp>
      <p:sp>
        <p:nvSpPr>
          <p:cNvPr id="5" name="Rectangle 7"/>
          <p:cNvSpPr>
            <a:spLocks noGrp="1" noChangeArrowheads="1"/>
          </p:cNvSpPr>
          <p:nvPr>
            <p:ph type="sldNum" sz="quarter" idx="12"/>
          </p:nvPr>
        </p:nvSpPr>
        <p:spPr>
          <a:xfrm>
            <a:off x="6477000" y="6613525"/>
            <a:ext cx="2362200" cy="244475"/>
          </a:xfrm>
          <a:ln/>
        </p:spPr>
        <p:txBody>
          <a:bodyPr/>
          <a:lstStyle>
            <a:lvl1pPr>
              <a:defRPr/>
            </a:lvl1pPr>
          </a:lstStyle>
          <a:p>
            <a:pPr>
              <a:defRPr/>
            </a:pPr>
            <a:fld id="{31AE932D-3609-4340-9C7B-4850FA2E7353}" type="slidenum">
              <a:rPr lang="en-US"/>
              <a:pPr>
                <a:defRPr/>
              </a:pPr>
              <a:t>‹#›</a:t>
            </a:fld>
            <a:endParaRPr lang="en-US"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dt" sz="half" idx="10"/>
          </p:nvPr>
        </p:nvSpPr>
        <p:spPr>
          <a:ln/>
        </p:spPr>
        <p:txBody>
          <a:bodyPr/>
          <a:lstStyle>
            <a:lvl1pPr>
              <a:defRPr/>
            </a:lvl1pPr>
          </a:lstStyle>
          <a:p>
            <a:pPr>
              <a:defRPr/>
            </a:pPr>
            <a:r>
              <a:rPr lang="en-US"/>
              <a:t>3/28/2017</a:t>
            </a: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dirty="0"/>
              <a:t>2017-03-28 CBS Impact on CBSD</a:t>
            </a:r>
          </a:p>
        </p:txBody>
      </p:sp>
      <p:sp>
        <p:nvSpPr>
          <p:cNvPr id="6" name="Rectangle 7"/>
          <p:cNvSpPr>
            <a:spLocks noGrp="1" noChangeArrowheads="1"/>
          </p:cNvSpPr>
          <p:nvPr>
            <p:ph type="sldNum" sz="quarter" idx="12"/>
          </p:nvPr>
        </p:nvSpPr>
        <p:spPr>
          <a:ln/>
        </p:spPr>
        <p:txBody>
          <a:bodyPr/>
          <a:lstStyle>
            <a:lvl1pPr>
              <a:defRPr/>
            </a:lvl1pPr>
          </a:lstStyle>
          <a:p>
            <a:pPr>
              <a:defRPr/>
            </a:pPr>
            <a:fld id="{A4BECCF5-B54A-4532-AF19-9FDA19FC31DB}" type="slidenum">
              <a:rPr lang="en-US"/>
              <a:pPr>
                <a:defRPr/>
              </a:pPr>
              <a:t>‹#›</a:t>
            </a:fld>
            <a:endParaRPr lang="en-US"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r>
              <a:rPr lang="en-US"/>
              <a:t>3/28/2017</a:t>
            </a: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dirty="0"/>
              <a:t>2017-03-28 CBS Impact on CBSD</a:t>
            </a:r>
          </a:p>
        </p:txBody>
      </p:sp>
      <p:sp>
        <p:nvSpPr>
          <p:cNvPr id="6" name="Rectangle 7"/>
          <p:cNvSpPr>
            <a:spLocks noGrp="1" noChangeArrowheads="1"/>
          </p:cNvSpPr>
          <p:nvPr>
            <p:ph type="sldNum" sz="quarter" idx="12"/>
          </p:nvPr>
        </p:nvSpPr>
        <p:spPr>
          <a:ln/>
        </p:spPr>
        <p:txBody>
          <a:bodyPr/>
          <a:lstStyle>
            <a:lvl1pPr>
              <a:defRPr/>
            </a:lvl1pPr>
          </a:lstStyle>
          <a:p>
            <a:pPr>
              <a:defRPr/>
            </a:pPr>
            <a:fld id="{86EFA4D7-DEDB-43E4-AB74-8B0A56372D6D}" type="slidenum">
              <a:rPr lang="en-US"/>
              <a:pPr>
                <a:defRPr/>
              </a:pPr>
              <a:t>‹#›</a:t>
            </a:fld>
            <a:endParaRPr lang="en-US" dirty="0"/>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US"/>
              <a:t>3/28/2017</a:t>
            </a: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dirty="0"/>
              <a:t>2017-03-28 CBS Impact on CBSD</a:t>
            </a:r>
          </a:p>
        </p:txBody>
      </p:sp>
      <p:sp>
        <p:nvSpPr>
          <p:cNvPr id="6" name="Rectangle 7"/>
          <p:cNvSpPr>
            <a:spLocks noGrp="1" noChangeArrowheads="1"/>
          </p:cNvSpPr>
          <p:nvPr>
            <p:ph type="sldNum" sz="quarter" idx="12"/>
          </p:nvPr>
        </p:nvSpPr>
        <p:spPr>
          <a:ln/>
        </p:spPr>
        <p:txBody>
          <a:bodyPr/>
          <a:lstStyle>
            <a:lvl1pPr>
              <a:defRPr/>
            </a:lvl1pPr>
          </a:lstStyle>
          <a:p>
            <a:pPr>
              <a:defRPr/>
            </a:pPr>
            <a:fld id="{4E6E4529-B339-4435-ACA6-EB7F332B94F1}" type="slidenum">
              <a:rPr lang="en-US"/>
              <a:pPr>
                <a:defRPr/>
              </a:pPr>
              <a:t>‹#›</a:t>
            </a:fld>
            <a:endParaRPr lang="en-US" dirty="0"/>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r>
              <a:rPr lang="en-US"/>
              <a:t>3/28/2017</a:t>
            </a: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dirty="0"/>
              <a:t>2017-03-28 CBS Impact on CBSD</a:t>
            </a:r>
          </a:p>
        </p:txBody>
      </p:sp>
      <p:sp>
        <p:nvSpPr>
          <p:cNvPr id="7" name="Rectangle 7"/>
          <p:cNvSpPr>
            <a:spLocks noGrp="1" noChangeArrowheads="1"/>
          </p:cNvSpPr>
          <p:nvPr>
            <p:ph type="sldNum" sz="quarter" idx="12"/>
          </p:nvPr>
        </p:nvSpPr>
        <p:spPr>
          <a:ln/>
        </p:spPr>
        <p:txBody>
          <a:bodyPr/>
          <a:lstStyle>
            <a:lvl1pPr>
              <a:defRPr/>
            </a:lvl1pPr>
          </a:lstStyle>
          <a:p>
            <a:pPr>
              <a:defRPr/>
            </a:pPr>
            <a:fld id="{D47685CF-4BBE-4316-8B1A-2DA75B059DE2}" type="slidenum">
              <a:rPr lang="en-US"/>
              <a:pPr>
                <a:defRPr/>
              </a:pPr>
              <a:t>‹#›</a:t>
            </a:fld>
            <a:endParaRPr lang="en-US" dirty="0"/>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r>
              <a:rPr lang="en-US"/>
              <a:t>3/28/2017</a:t>
            </a:r>
            <a:endParaRPr 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dirty="0"/>
              <a:t>2017-03-28 CBS Impact on CBSD</a:t>
            </a:r>
          </a:p>
        </p:txBody>
      </p:sp>
      <p:sp>
        <p:nvSpPr>
          <p:cNvPr id="9" name="Rectangle 7"/>
          <p:cNvSpPr>
            <a:spLocks noGrp="1" noChangeArrowheads="1"/>
          </p:cNvSpPr>
          <p:nvPr>
            <p:ph type="sldNum" sz="quarter" idx="12"/>
          </p:nvPr>
        </p:nvSpPr>
        <p:spPr>
          <a:ln/>
        </p:spPr>
        <p:txBody>
          <a:bodyPr/>
          <a:lstStyle>
            <a:lvl1pPr>
              <a:defRPr/>
            </a:lvl1pPr>
          </a:lstStyle>
          <a:p>
            <a:pPr>
              <a:defRPr/>
            </a:pPr>
            <a:fld id="{C5C5ABDD-A6EA-4041-B788-91BE6678E788}" type="slidenum">
              <a:rPr lang="en-US"/>
              <a:pPr>
                <a:defRPr/>
              </a:pPr>
              <a:t>‹#›</a:t>
            </a:fld>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effectLst/>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a:xfrm>
            <a:off x="457200" y="6613525"/>
            <a:ext cx="2133600" cy="244475"/>
          </a:xfrm>
          <a:ln/>
        </p:spPr>
        <p:txBody>
          <a:bodyPr/>
          <a:lstStyle>
            <a:lvl1pPr>
              <a:defRPr sz="700"/>
            </a:lvl1pPr>
          </a:lstStyle>
          <a:p>
            <a:pPr>
              <a:defRPr/>
            </a:pPr>
            <a:r>
              <a:rPr lang="en-US"/>
              <a:t>3/28/2017</a:t>
            </a:r>
            <a:endParaRPr lang="en-US" dirty="0"/>
          </a:p>
        </p:txBody>
      </p:sp>
      <p:sp>
        <p:nvSpPr>
          <p:cNvPr id="5" name="Rectangle 6"/>
          <p:cNvSpPr>
            <a:spLocks noGrp="1" noChangeArrowheads="1"/>
          </p:cNvSpPr>
          <p:nvPr>
            <p:ph type="ftr" sz="quarter" idx="11"/>
          </p:nvPr>
        </p:nvSpPr>
        <p:spPr>
          <a:xfrm>
            <a:off x="3124200" y="6629400"/>
            <a:ext cx="2895600" cy="228600"/>
          </a:xfrm>
          <a:ln/>
        </p:spPr>
        <p:txBody>
          <a:bodyPr/>
          <a:lstStyle>
            <a:lvl1pPr>
              <a:defRPr/>
            </a:lvl1pPr>
          </a:lstStyle>
          <a:p>
            <a:pPr>
              <a:defRPr/>
            </a:pPr>
            <a:r>
              <a:rPr lang="en-US" dirty="0"/>
              <a:t>2017-03-28 CBS Impact on CBSD</a:t>
            </a:r>
          </a:p>
        </p:txBody>
      </p:sp>
      <p:sp>
        <p:nvSpPr>
          <p:cNvPr id="6" name="Rectangle 7"/>
          <p:cNvSpPr>
            <a:spLocks noGrp="1" noChangeArrowheads="1"/>
          </p:cNvSpPr>
          <p:nvPr>
            <p:ph type="sldNum" sz="quarter" idx="12"/>
          </p:nvPr>
        </p:nvSpPr>
        <p:spPr>
          <a:xfrm>
            <a:off x="6477000" y="6613525"/>
            <a:ext cx="2362200" cy="244475"/>
          </a:xfrm>
          <a:ln/>
        </p:spPr>
        <p:txBody>
          <a:bodyPr/>
          <a:lstStyle>
            <a:lvl1pPr>
              <a:defRPr/>
            </a:lvl1pPr>
          </a:lstStyle>
          <a:p>
            <a:pPr>
              <a:defRPr/>
            </a:pPr>
            <a:fld id="{7C8F8FAF-6D70-4C8D-9EB8-4B4B86E4609F}" type="slidenum">
              <a:rPr lang="en-US"/>
              <a:pPr>
                <a:defRPr/>
              </a:pPr>
              <a:t>‹#›</a:t>
            </a:fld>
            <a:endParaRPr lang="en-US"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r>
              <a:rPr lang="en-US"/>
              <a:t>3/28/2017</a:t>
            </a:r>
            <a:endParaRPr lang="en-US" dirty="0"/>
          </a:p>
        </p:txBody>
      </p:sp>
      <p:sp>
        <p:nvSpPr>
          <p:cNvPr id="4" name="Rectangle 6"/>
          <p:cNvSpPr>
            <a:spLocks noGrp="1" noChangeArrowheads="1"/>
          </p:cNvSpPr>
          <p:nvPr>
            <p:ph type="ftr" sz="quarter" idx="11"/>
          </p:nvPr>
        </p:nvSpPr>
        <p:spPr>
          <a:ln/>
        </p:spPr>
        <p:txBody>
          <a:bodyPr/>
          <a:lstStyle>
            <a:lvl1pPr>
              <a:defRPr/>
            </a:lvl1pPr>
          </a:lstStyle>
          <a:p>
            <a:pPr>
              <a:defRPr/>
            </a:pPr>
            <a:r>
              <a:rPr lang="en-US" dirty="0"/>
              <a:t>2017-03-28 CBS Impact on CBSD</a:t>
            </a:r>
          </a:p>
        </p:txBody>
      </p:sp>
      <p:sp>
        <p:nvSpPr>
          <p:cNvPr id="5" name="Rectangle 7"/>
          <p:cNvSpPr>
            <a:spLocks noGrp="1" noChangeArrowheads="1"/>
          </p:cNvSpPr>
          <p:nvPr>
            <p:ph type="sldNum" sz="quarter" idx="12"/>
          </p:nvPr>
        </p:nvSpPr>
        <p:spPr>
          <a:ln/>
        </p:spPr>
        <p:txBody>
          <a:bodyPr/>
          <a:lstStyle>
            <a:lvl1pPr>
              <a:defRPr/>
            </a:lvl1pPr>
          </a:lstStyle>
          <a:p>
            <a:pPr>
              <a:defRPr/>
            </a:pPr>
            <a:fld id="{7596C29D-A65A-4D00-8700-79F096E98327}" type="slidenum">
              <a:rPr lang="en-US"/>
              <a:pPr>
                <a:defRPr/>
              </a:pPr>
              <a:t>‹#›</a:t>
            </a:fld>
            <a:endParaRPr lang="en-US" dirty="0"/>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a:t>3/28/2017</a:t>
            </a:r>
            <a:endParaRPr lang="en-US" dirty="0"/>
          </a:p>
        </p:txBody>
      </p:sp>
      <p:sp>
        <p:nvSpPr>
          <p:cNvPr id="3" name="Rectangle 6"/>
          <p:cNvSpPr>
            <a:spLocks noGrp="1" noChangeArrowheads="1"/>
          </p:cNvSpPr>
          <p:nvPr>
            <p:ph type="ftr" sz="quarter" idx="11"/>
          </p:nvPr>
        </p:nvSpPr>
        <p:spPr>
          <a:ln/>
        </p:spPr>
        <p:txBody>
          <a:bodyPr/>
          <a:lstStyle>
            <a:lvl1pPr>
              <a:defRPr/>
            </a:lvl1pPr>
          </a:lstStyle>
          <a:p>
            <a:pPr>
              <a:defRPr/>
            </a:pPr>
            <a:r>
              <a:rPr lang="en-US" dirty="0"/>
              <a:t>2017-03-28 CBS Impact on CBSD</a:t>
            </a:r>
          </a:p>
        </p:txBody>
      </p:sp>
      <p:sp>
        <p:nvSpPr>
          <p:cNvPr id="4" name="Rectangle 7"/>
          <p:cNvSpPr>
            <a:spLocks noGrp="1" noChangeArrowheads="1"/>
          </p:cNvSpPr>
          <p:nvPr>
            <p:ph type="sldNum" sz="quarter" idx="12"/>
          </p:nvPr>
        </p:nvSpPr>
        <p:spPr>
          <a:ln/>
        </p:spPr>
        <p:txBody>
          <a:bodyPr/>
          <a:lstStyle>
            <a:lvl1pPr>
              <a:defRPr/>
            </a:lvl1pPr>
          </a:lstStyle>
          <a:p>
            <a:pPr>
              <a:defRPr/>
            </a:pPr>
            <a:fld id="{C268E25D-B69C-41AE-9CC9-64AFA4E50BAF}" type="slidenum">
              <a:rPr lang="en-US"/>
              <a:pPr>
                <a:defRPr/>
              </a:pPr>
              <a:t>‹#›</a:t>
            </a:fld>
            <a:endParaRPr lang="en-US" dirty="0"/>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a:t>3/28/2017</a:t>
            </a: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dirty="0"/>
              <a:t>2017-03-28 CBS Impact on CBSD</a:t>
            </a:r>
          </a:p>
        </p:txBody>
      </p:sp>
      <p:sp>
        <p:nvSpPr>
          <p:cNvPr id="7" name="Rectangle 7"/>
          <p:cNvSpPr>
            <a:spLocks noGrp="1" noChangeArrowheads="1"/>
          </p:cNvSpPr>
          <p:nvPr>
            <p:ph type="sldNum" sz="quarter" idx="12"/>
          </p:nvPr>
        </p:nvSpPr>
        <p:spPr>
          <a:ln/>
        </p:spPr>
        <p:txBody>
          <a:bodyPr/>
          <a:lstStyle>
            <a:lvl1pPr>
              <a:defRPr/>
            </a:lvl1pPr>
          </a:lstStyle>
          <a:p>
            <a:pPr>
              <a:defRPr/>
            </a:pPr>
            <a:fld id="{83D47E97-9D4C-443A-BA18-19EFB81D2D31}" type="slidenum">
              <a:rPr lang="en-US"/>
              <a:pPr>
                <a:defRPr/>
              </a:pPr>
              <a:t>‹#›</a:t>
            </a:fld>
            <a:endParaRPr lang="en-US" dirty="0"/>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a:t>3/28/2017</a:t>
            </a: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dirty="0"/>
              <a:t>2017-03-28 CBS Impact on CBSD</a:t>
            </a:r>
          </a:p>
        </p:txBody>
      </p:sp>
      <p:sp>
        <p:nvSpPr>
          <p:cNvPr id="7" name="Rectangle 7"/>
          <p:cNvSpPr>
            <a:spLocks noGrp="1" noChangeArrowheads="1"/>
          </p:cNvSpPr>
          <p:nvPr>
            <p:ph type="sldNum" sz="quarter" idx="12"/>
          </p:nvPr>
        </p:nvSpPr>
        <p:spPr>
          <a:ln/>
        </p:spPr>
        <p:txBody>
          <a:bodyPr/>
          <a:lstStyle>
            <a:lvl1pPr>
              <a:defRPr/>
            </a:lvl1pPr>
          </a:lstStyle>
          <a:p>
            <a:pPr>
              <a:defRPr/>
            </a:pPr>
            <a:fld id="{FAB73395-9DDC-449A-A6DF-AD92877A47CC}" type="slidenum">
              <a:rPr lang="en-US"/>
              <a:pPr>
                <a:defRPr/>
              </a:pPr>
              <a:t>‹#›</a:t>
            </a:fld>
            <a:endParaRPr lang="en-US" dirty="0"/>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r>
              <a:rPr lang="en-US"/>
              <a:t>3/28/2017</a:t>
            </a: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dirty="0"/>
              <a:t>2017-03-28 CBS Impact on CBSD</a:t>
            </a:r>
          </a:p>
        </p:txBody>
      </p:sp>
      <p:sp>
        <p:nvSpPr>
          <p:cNvPr id="6" name="Rectangle 7"/>
          <p:cNvSpPr>
            <a:spLocks noGrp="1" noChangeArrowheads="1"/>
          </p:cNvSpPr>
          <p:nvPr>
            <p:ph type="sldNum" sz="quarter" idx="12"/>
          </p:nvPr>
        </p:nvSpPr>
        <p:spPr>
          <a:ln/>
        </p:spPr>
        <p:txBody>
          <a:bodyPr/>
          <a:lstStyle>
            <a:lvl1pPr>
              <a:defRPr/>
            </a:lvl1pPr>
          </a:lstStyle>
          <a:p>
            <a:pPr>
              <a:defRPr/>
            </a:pPr>
            <a:fld id="{6BD7355B-6768-4563-B07E-DB8FB6A8FD3F}" type="slidenum">
              <a:rPr lang="en-US"/>
              <a:pPr>
                <a:defRPr/>
              </a:pPr>
              <a:t>‹#›</a:t>
            </a:fld>
            <a:endParaRPr lang="en-US" dirty="0"/>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r>
              <a:rPr lang="en-US"/>
              <a:t>3/28/2017</a:t>
            </a: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dirty="0"/>
              <a:t>2017-03-28 CBS Impact on CBSD</a:t>
            </a:r>
          </a:p>
        </p:txBody>
      </p:sp>
      <p:sp>
        <p:nvSpPr>
          <p:cNvPr id="6" name="Rectangle 7"/>
          <p:cNvSpPr>
            <a:spLocks noGrp="1" noChangeArrowheads="1"/>
          </p:cNvSpPr>
          <p:nvPr>
            <p:ph type="sldNum" sz="quarter" idx="12"/>
          </p:nvPr>
        </p:nvSpPr>
        <p:spPr>
          <a:ln/>
        </p:spPr>
        <p:txBody>
          <a:bodyPr/>
          <a:lstStyle>
            <a:lvl1pPr>
              <a:defRPr/>
            </a:lvl1pPr>
          </a:lstStyle>
          <a:p>
            <a:pPr>
              <a:defRPr/>
            </a:pPr>
            <a:fld id="{2EA68919-F8A0-4764-8B0E-E46927A2AAB2}" type="slidenum">
              <a:rPr lang="en-US"/>
              <a:pPr>
                <a:defRPr/>
              </a:pPr>
              <a:t>‹#›</a:t>
            </a:fld>
            <a:endParaRPr lang="en-US" dirty="0"/>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hap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8" name="Title 7"/>
          <p:cNvSpPr>
            <a:spLocks noGrp="1"/>
          </p:cNvSpPr>
          <p:nvPr>
            <p:ph type="ctrTitle"/>
          </p:nvPr>
        </p:nvSpPr>
        <p:spPr>
          <a:xfrm>
            <a:off x="540544" y="776288"/>
            <a:ext cx="8062912" cy="1470025"/>
          </a:xfrm>
        </p:spPr>
        <p:txBody>
          <a:bodyPr anchor="b"/>
          <a:lstStyle>
            <a:lvl1pPr algn="r">
              <a:defRPr sz="4500"/>
            </a:lvl1pPr>
          </a:lstStyle>
          <a:p>
            <a:r>
              <a:rPr lang="en-US"/>
              <a:t>Click to edit Master title style</a:t>
            </a:r>
            <a:endParaRPr lang="en-US" dirty="0"/>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pPr algn="r"/>
            <a:r>
              <a:rPr lang="en-US" sz="1000"/>
              <a:t>3/28/2017</a:t>
            </a:r>
            <a:endParaRPr lang="en-US" sz="1000"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pPr algn="r"/>
            <a:r>
              <a:rPr lang="en-US" sz="1100" dirty="0"/>
              <a:t>2017-03-28 CBS Impact on CBSD</a:t>
            </a: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pPr algn="ctr"/>
            <a:fld id="{49598980-D22C-4904-9F8F-3DB09B2ECD84}" type="slidenum">
              <a:rPr lang="en-US" sz="1300" smtClean="0">
                <a:solidFill>
                  <a:srgbClr val="FFFFFF"/>
                </a:solidFill>
              </a:rPr>
              <a:pPr algn="ctr"/>
              <a:t>‹#›</a:t>
            </a:fld>
            <a:endParaRPr lang="en-US" sz="1300" dirty="0">
              <a:solidFill>
                <a:srgbClr val="FFFFFF"/>
              </a:solidFill>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a:t>Click to edit Master title style</a:t>
            </a:r>
          </a:p>
        </p:txBody>
      </p:sp>
      <p:sp>
        <p:nvSpPr>
          <p:cNvPr id="3" name="Content Placeholder 2"/>
          <p:cNvSpPr>
            <a:spLocks noGrp="1"/>
          </p:cNvSpPr>
          <p:nvPr>
            <p:ph idx="1"/>
          </p:nvPr>
        </p:nvSpPr>
        <p:spPr>
          <a:xfrm>
            <a:off x="457200" y="1882808"/>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800600" y="6705600"/>
            <a:ext cx="2133600" cy="152400"/>
          </a:xfrm>
        </p:spPr>
        <p:txBody>
          <a:bodyPr/>
          <a:lstStyle>
            <a:lvl1pPr>
              <a:defRPr sz="800"/>
            </a:lvl1pPr>
          </a:lstStyle>
          <a:p>
            <a:r>
              <a:rPr lang="en-US"/>
              <a:t>3/28/2017</a:t>
            </a:r>
            <a:endParaRPr lang="en-US" dirty="0"/>
          </a:p>
        </p:txBody>
      </p:sp>
      <p:sp>
        <p:nvSpPr>
          <p:cNvPr id="5" name="Footer Placeholder 4"/>
          <p:cNvSpPr>
            <a:spLocks noGrp="1"/>
          </p:cNvSpPr>
          <p:nvPr>
            <p:ph type="ftr" sz="quarter" idx="11"/>
          </p:nvPr>
        </p:nvSpPr>
        <p:spPr>
          <a:xfrm>
            <a:off x="457200" y="6705600"/>
            <a:ext cx="4260056" cy="152400"/>
          </a:xfrm>
        </p:spPr>
        <p:txBody>
          <a:bodyPr/>
          <a:lstStyle/>
          <a:p>
            <a:r>
              <a:rPr lang="en-US" dirty="0"/>
              <a:t>2017-03-28 CBS Impact on CBSD</a:t>
            </a:r>
          </a:p>
        </p:txBody>
      </p:sp>
      <p:sp>
        <p:nvSpPr>
          <p:cNvPr id="6" name="Slide Number Placeholder 5"/>
          <p:cNvSpPr>
            <a:spLocks noGrp="1"/>
          </p:cNvSpPr>
          <p:nvPr>
            <p:ph type="sldNum" sz="quarter" idx="12"/>
          </p:nvPr>
        </p:nvSpPr>
        <p:spPr>
          <a:xfrm>
            <a:off x="8641080" y="6704679"/>
            <a:ext cx="502920" cy="153321"/>
          </a:xfrm>
        </p:spPr>
        <p:txBody>
          <a:bodyPr/>
          <a:lstStyle/>
          <a:p>
            <a:fld id="{FEA1243F-3000-4347-94A4-FBDEAD3122CB}" type="slidenum">
              <a:rPr lang="en-US" smtClean="0"/>
              <a:pPr/>
              <a:t>‹#›</a:t>
            </a:fld>
            <a:endParaRPr lang="en-US" dirty="0"/>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Shap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9" name="Right Triangle 8"/>
          <p:cNvSpPr/>
          <p:nvPr/>
        </p:nvSpPr>
        <p:spPr>
          <a:xfrm flipV="1">
            <a:off x="7034" y="7034"/>
            <a:ext cx="9129932" cy="6836899"/>
          </a:xfrm>
          <a:prstGeom prst="rtTriangle">
            <a:avLst/>
          </a:prstGeom>
          <a:gradFill flip="none" rotWithShape="1">
            <a:gsLst>
              <a:gs pos="0">
                <a:schemeClr val="tx1">
                  <a:tint val="95000"/>
                  <a:satMod val="200000"/>
                  <a:alpha val="10000"/>
                </a:schemeClr>
              </a:gs>
              <a:gs pos="70000">
                <a:schemeClr val="tx1">
                  <a:tint val="80000"/>
                  <a:satMod val="200000"/>
                  <a:alpha val="8000"/>
                </a:schemeClr>
              </a:gs>
              <a:gs pos="100000">
                <a:schemeClr val="tx1">
                  <a:tint val="50000"/>
                  <a:satMod val="175000"/>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4" name="Date Placeholder 3"/>
          <p:cNvSpPr>
            <a:spLocks noGrp="1"/>
          </p:cNvSpPr>
          <p:nvPr>
            <p:ph type="dt" sz="half" idx="10"/>
          </p:nvPr>
        </p:nvSpPr>
        <p:spPr>
          <a:xfrm>
            <a:off x="6955632" y="6477000"/>
            <a:ext cx="2133600" cy="304800"/>
          </a:xfrm>
        </p:spPr>
        <p:txBody>
          <a:bodyPr/>
          <a:lstStyle/>
          <a:p>
            <a:r>
              <a:rPr lang="en-US"/>
              <a:t>3/28/2017</a:t>
            </a:r>
            <a:endParaRPr lang="en-US" dirty="0"/>
          </a:p>
        </p:txBody>
      </p:sp>
      <p:sp>
        <p:nvSpPr>
          <p:cNvPr id="5" name="Footer Placeholder 4"/>
          <p:cNvSpPr>
            <a:spLocks noGrp="1"/>
          </p:cNvSpPr>
          <p:nvPr>
            <p:ph type="ftr" sz="quarter" idx="11"/>
          </p:nvPr>
        </p:nvSpPr>
        <p:spPr>
          <a:xfrm>
            <a:off x="2619376" y="6480969"/>
            <a:ext cx="4260056" cy="300831"/>
          </a:xfrm>
        </p:spPr>
        <p:txBody>
          <a:bodyPr/>
          <a:lstStyle/>
          <a:p>
            <a:r>
              <a:rPr lang="en-US" dirty="0"/>
              <a:t>2017-03-28 CBS Impact on CBSD</a:t>
            </a:r>
          </a:p>
        </p:txBody>
      </p:sp>
      <p:sp>
        <p:nvSpPr>
          <p:cNvPr id="6" name="Slide Number Placeholder 5"/>
          <p:cNvSpPr>
            <a:spLocks noGrp="1"/>
          </p:cNvSpPr>
          <p:nvPr>
            <p:ph type="sldNum" sz="quarter" idx="12"/>
          </p:nvPr>
        </p:nvSpPr>
        <p:spPr>
          <a:xfrm>
            <a:off x="8451056" y="809624"/>
            <a:ext cx="502920" cy="300831"/>
          </a:xfrm>
        </p:spPr>
        <p:txBody>
          <a:bodyPr/>
          <a:lstStyle/>
          <a:p>
            <a:fld id="{FEA1243F-3000-4347-94A4-FBDEAD3122CB}" type="slidenum">
              <a:rPr lang="en-US" smtClean="0"/>
              <a:pPr/>
              <a:t>‹#›</a:t>
            </a:fld>
            <a:endParaRPr lang="en-US"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a:t>Click to edit Master title style</a:t>
            </a:r>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791456" y="6480969"/>
            <a:ext cx="2133600" cy="301752"/>
          </a:xfrm>
        </p:spPr>
        <p:txBody>
          <a:bodyPr/>
          <a:lstStyle/>
          <a:p>
            <a:r>
              <a:rPr lang="en-US"/>
              <a:t>3/28/2017</a:t>
            </a:r>
            <a:endParaRPr lang="en-US" dirty="0"/>
          </a:p>
        </p:txBody>
      </p:sp>
      <p:sp>
        <p:nvSpPr>
          <p:cNvPr id="6" name="Footer Placeholder 5"/>
          <p:cNvSpPr>
            <a:spLocks noGrp="1"/>
          </p:cNvSpPr>
          <p:nvPr>
            <p:ph type="ftr" sz="quarter" idx="11"/>
          </p:nvPr>
        </p:nvSpPr>
        <p:spPr>
          <a:xfrm>
            <a:off x="457200" y="6480969"/>
            <a:ext cx="4260056" cy="301752"/>
          </a:xfrm>
        </p:spPr>
        <p:txBody>
          <a:bodyPr/>
          <a:lstStyle/>
          <a:p>
            <a:r>
              <a:rPr lang="en-US" dirty="0"/>
              <a:t>2017-03-28 CBS Impact on CBSD</a:t>
            </a:r>
          </a:p>
        </p:txBody>
      </p:sp>
      <p:sp>
        <p:nvSpPr>
          <p:cNvPr id="7" name="Slide Number Placeholder 6"/>
          <p:cNvSpPr>
            <a:spLocks noGrp="1"/>
          </p:cNvSpPr>
          <p:nvPr>
            <p:ph type="sldNum" sz="quarter" idx="12"/>
          </p:nvPr>
        </p:nvSpPr>
        <p:spPr>
          <a:xfrm>
            <a:off x="7589520" y="6480969"/>
            <a:ext cx="502920" cy="301752"/>
          </a:xfrm>
        </p:spPr>
        <p:txBody>
          <a:bodyPr/>
          <a:lstStyle/>
          <a:p>
            <a:fld id="{FEA1243F-3000-4347-94A4-FBDEAD3122CB}" type="slidenum">
              <a:rPr lang="en-US" smtClean="0"/>
              <a:pPr/>
              <a:t>‹#›</a:t>
            </a:fld>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xfrm>
            <a:off x="457200" y="6584950"/>
            <a:ext cx="2133600" cy="244475"/>
          </a:xfrm>
          <a:ln/>
        </p:spPr>
        <p:txBody>
          <a:bodyPr/>
          <a:lstStyle>
            <a:lvl1pPr>
              <a:defRPr sz="800"/>
            </a:lvl1pPr>
          </a:lstStyle>
          <a:p>
            <a:pPr>
              <a:defRPr/>
            </a:pPr>
            <a:r>
              <a:rPr lang="en-US"/>
              <a:t>3/28/2017</a:t>
            </a:r>
            <a:endParaRPr lang="en-US" dirty="0"/>
          </a:p>
        </p:txBody>
      </p:sp>
      <p:sp>
        <p:nvSpPr>
          <p:cNvPr id="5" name="Rectangle 6"/>
          <p:cNvSpPr>
            <a:spLocks noGrp="1" noChangeArrowheads="1"/>
          </p:cNvSpPr>
          <p:nvPr>
            <p:ph type="ftr" sz="quarter" idx="11"/>
          </p:nvPr>
        </p:nvSpPr>
        <p:spPr>
          <a:xfrm>
            <a:off x="3124200" y="6629400"/>
            <a:ext cx="2895600" cy="228600"/>
          </a:xfrm>
          <a:ln/>
        </p:spPr>
        <p:txBody>
          <a:bodyPr/>
          <a:lstStyle>
            <a:lvl1pPr>
              <a:defRPr/>
            </a:lvl1pPr>
          </a:lstStyle>
          <a:p>
            <a:pPr>
              <a:defRPr/>
            </a:pPr>
            <a:r>
              <a:rPr lang="en-US" dirty="0"/>
              <a:t>2017-03-28 CBS Impact on CBSD</a:t>
            </a:r>
          </a:p>
        </p:txBody>
      </p:sp>
      <p:sp>
        <p:nvSpPr>
          <p:cNvPr id="6" name="Rectangle 7"/>
          <p:cNvSpPr>
            <a:spLocks noGrp="1" noChangeArrowheads="1"/>
          </p:cNvSpPr>
          <p:nvPr>
            <p:ph type="sldNum" sz="quarter" idx="12"/>
          </p:nvPr>
        </p:nvSpPr>
        <p:spPr>
          <a:ln/>
        </p:spPr>
        <p:txBody>
          <a:bodyPr/>
          <a:lstStyle>
            <a:lvl1pPr>
              <a:defRPr/>
            </a:lvl1pPr>
          </a:lstStyle>
          <a:p>
            <a:pPr>
              <a:defRPr/>
            </a:pPr>
            <a:fld id="{6738046F-0A50-4870-A075-2D70F94A0EA5}" type="slidenum">
              <a:rPr lang="en-US"/>
              <a:pPr>
                <a:defRPr/>
              </a:pPr>
              <a:t>‹#›</a:t>
            </a:fld>
            <a:endParaRPr lang="en-US" dirty="0"/>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768" y="352044"/>
            <a:ext cx="1066800" cy="6153912"/>
          </a:xfrm>
        </p:spPr>
        <p:txBody>
          <a:bodyPr vert="vert270" anchor="b"/>
          <a:lstStyle>
            <a:lvl1pPr marL="0" algn="ctr">
              <a:defRPr sz="3300" b="1">
                <a:ln w="6350">
                  <a:solidFill>
                    <a:schemeClr val="tx1"/>
                  </a:solidFill>
                </a:ln>
                <a:solidFill>
                  <a:schemeClr val="tx1"/>
                </a:solidFill>
              </a:defRPr>
            </a:lvl1pPr>
          </a:lstStyle>
          <a:p>
            <a:r>
              <a:rPr lang="en-US" dirty="0"/>
              <a:t>Click to edit Master title style3</a:t>
            </a:r>
          </a:p>
        </p:txBody>
      </p:sp>
      <p:sp>
        <p:nvSpPr>
          <p:cNvPr id="3" name="Text Placeholder 2"/>
          <p:cNvSpPr>
            <a:spLocks noGrp="1"/>
          </p:cNvSpPr>
          <p:nvPr>
            <p:ph type="body" idx="1"/>
          </p:nvPr>
        </p:nvSpPr>
        <p:spPr>
          <a:xfrm>
            <a:off x="1171576" y="352044"/>
            <a:ext cx="502920" cy="3017520"/>
          </a:xfrm>
          <a:solidFill>
            <a:schemeClr val="bg1"/>
          </a:solidFill>
          <a:ln w="12700">
            <a:noFill/>
          </a:ln>
        </p:spPr>
        <p:txBody>
          <a:bodyPr vert="vert270" anchor="ctr"/>
          <a:lstStyle>
            <a:lvl1pPr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1576" y="3488436"/>
            <a:ext cx="502920" cy="3017520"/>
          </a:xfrm>
          <a:solidFill>
            <a:schemeClr val="bg1"/>
          </a:solidFill>
          <a:ln w="12700">
            <a:noFill/>
          </a:ln>
        </p:spPr>
        <p:txBody>
          <a:bodyPr vert="vert270" anchor="ctr"/>
          <a:lstStyle>
            <a:lvl1pPr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1828800" y="352044"/>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1828800" y="3488436"/>
            <a:ext cx="6858000" cy="301752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791456" y="6480969"/>
            <a:ext cx="2130552" cy="301752"/>
          </a:xfrm>
        </p:spPr>
        <p:txBody>
          <a:bodyPr/>
          <a:lstStyle/>
          <a:p>
            <a:r>
              <a:rPr lang="en-US"/>
              <a:t>3/28/2017</a:t>
            </a:r>
            <a:endParaRPr lang="en-US" dirty="0"/>
          </a:p>
        </p:txBody>
      </p:sp>
      <p:sp>
        <p:nvSpPr>
          <p:cNvPr id="8" name="Footer Placeholder 7"/>
          <p:cNvSpPr>
            <a:spLocks noGrp="1"/>
          </p:cNvSpPr>
          <p:nvPr>
            <p:ph type="ftr" sz="quarter" idx="11"/>
          </p:nvPr>
        </p:nvSpPr>
        <p:spPr>
          <a:xfrm>
            <a:off x="457200" y="6480969"/>
            <a:ext cx="4261104" cy="301752"/>
          </a:xfrm>
        </p:spPr>
        <p:txBody>
          <a:bodyPr/>
          <a:lstStyle/>
          <a:p>
            <a:r>
              <a:rPr lang="en-US" dirty="0"/>
              <a:t>2017-03-28 CBS Impact on CBSD</a:t>
            </a: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pPr algn="ctr"/>
            <a:fld id="{FEA1243F-3000-4347-94A4-FBDEAD3122CB}" type="slidenum">
              <a:rPr lang="en-US" smtClean="0"/>
              <a:pPr algn="ctr"/>
              <a:t>‹#›</a:t>
            </a:fld>
            <a:endParaRPr lang="en-US" dirty="0"/>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3" name="Date Placeholder 2"/>
          <p:cNvSpPr>
            <a:spLocks noGrp="1"/>
          </p:cNvSpPr>
          <p:nvPr>
            <p:ph type="dt" sz="half" idx="10"/>
          </p:nvPr>
        </p:nvSpPr>
        <p:spPr/>
        <p:txBody>
          <a:bodyPr/>
          <a:lstStyle/>
          <a:p>
            <a:r>
              <a:rPr lang="en-US"/>
              <a:t>3/28/2017</a:t>
            </a:r>
            <a:endParaRPr lang="en-US" dirty="0"/>
          </a:p>
        </p:txBody>
      </p:sp>
      <p:sp>
        <p:nvSpPr>
          <p:cNvPr id="4" name="Footer Placeholder 3"/>
          <p:cNvSpPr>
            <a:spLocks noGrp="1"/>
          </p:cNvSpPr>
          <p:nvPr>
            <p:ph type="ftr" sz="quarter" idx="11"/>
          </p:nvPr>
        </p:nvSpPr>
        <p:spPr/>
        <p:txBody>
          <a:bodyPr/>
          <a:lstStyle/>
          <a:p>
            <a:r>
              <a:rPr lang="en-US" dirty="0"/>
              <a:t>2017-03-28 CBS Impact on CBSD</a:t>
            </a:r>
          </a:p>
        </p:txBody>
      </p:sp>
      <p:sp>
        <p:nvSpPr>
          <p:cNvPr id="5" name="Slide Number Placeholder 4"/>
          <p:cNvSpPr>
            <a:spLocks noGrp="1"/>
          </p:cNvSpPr>
          <p:nvPr>
            <p:ph type="sldNum" sz="quarter" idx="12"/>
          </p:nvPr>
        </p:nvSpPr>
        <p:spPr/>
        <p:txBody>
          <a:bodyPr/>
          <a:lstStyle/>
          <a:p>
            <a:fld id="{FEA1243F-3000-4347-94A4-FBDEAD3122CB}" type="slidenum">
              <a:rPr lang="en-US" smtClean="0"/>
              <a:pPr/>
              <a:t>‹#›</a:t>
            </a:fld>
            <a:endParaRPr lang="en-US" dirty="0"/>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r>
              <a:rPr lang="en-US"/>
              <a:t>3/28/2017</a:t>
            </a:r>
            <a:endParaRPr lang="en-US" dirty="0"/>
          </a:p>
        </p:txBody>
      </p:sp>
      <p:sp>
        <p:nvSpPr>
          <p:cNvPr id="3" name="Footer Placeholder 2"/>
          <p:cNvSpPr>
            <a:spLocks noGrp="1"/>
          </p:cNvSpPr>
          <p:nvPr>
            <p:ph type="ftr" sz="quarter" idx="11"/>
          </p:nvPr>
        </p:nvSpPr>
        <p:spPr>
          <a:xfrm>
            <a:off x="457200" y="6481890"/>
            <a:ext cx="4260056" cy="300831"/>
          </a:xfrm>
        </p:spPr>
        <p:txBody>
          <a:bodyPr/>
          <a:lstStyle/>
          <a:p>
            <a:r>
              <a:rPr lang="en-US" dirty="0"/>
              <a:t>2017-03-28 CBS Impact on CBSD</a:t>
            </a:r>
          </a:p>
        </p:txBody>
      </p:sp>
      <p:sp>
        <p:nvSpPr>
          <p:cNvPr id="4" name="Slide Number Placeholder 3"/>
          <p:cNvSpPr>
            <a:spLocks noGrp="1"/>
          </p:cNvSpPr>
          <p:nvPr>
            <p:ph type="sldNum" sz="quarter" idx="12"/>
          </p:nvPr>
        </p:nvSpPr>
        <p:spPr>
          <a:xfrm>
            <a:off x="7589520" y="6480969"/>
            <a:ext cx="502920" cy="301752"/>
          </a:xfrm>
        </p:spPr>
        <p:txBody>
          <a:bodyPr/>
          <a:lstStyle/>
          <a:p>
            <a:fld id="{FEA1243F-3000-4347-94A4-FBDEAD3122CB}" type="slidenum">
              <a:rPr lang="en-US" smtClean="0"/>
              <a:pPr/>
              <a:t>‹#›</a:t>
            </a:fld>
            <a:endParaRPr lang="en-US" dirty="0"/>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r>
              <a:rPr lang="en-US" sz="900"/>
              <a:t>3/28/2017</a:t>
            </a:r>
            <a:endParaRPr lang="en-US" sz="900"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r>
              <a:rPr lang="en-US" sz="900" dirty="0"/>
              <a:t>2017-03-28 CBS Impact on CBSD</a:t>
            </a: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FEA1243F-3000-4347-94A4-FBDEAD3122CB}" type="slidenum">
              <a:rPr lang="en-US" sz="900" smtClean="0"/>
              <a:pPr/>
              <a:t>‹#›</a:t>
            </a:fld>
            <a:endParaRPr lang="en-US" sz="900" dirty="0"/>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07168"/>
            <a:ext cx="914400" cy="6400800"/>
          </a:xfrm>
        </p:spPr>
        <p:txBody>
          <a:bodyPr vert="vert270" anchor="b"/>
          <a:lstStyle>
            <a:lvl1pPr marL="0" algn="l">
              <a:buNone/>
              <a:defRPr sz="3000" b="0" cap="all" baseline="0"/>
            </a:lvl1pPr>
          </a:lstStyle>
          <a:p>
            <a:r>
              <a:rPr lang="en-US"/>
              <a:t>Click to edit Master title style</a:t>
            </a:r>
            <a:endParaRPr lang="en-US" dirty="0"/>
          </a:p>
        </p:txBody>
      </p:sp>
      <p:sp>
        <p:nvSpPr>
          <p:cNvPr id="3" name="Picture Placeholder 2"/>
          <p:cNvSpPr>
            <a:spLocks noGrp="1"/>
          </p:cNvSpPr>
          <p:nvPr>
            <p:ph type="pic" idx="1"/>
          </p:nvPr>
        </p:nvSpPr>
        <p:spPr>
          <a:xfrm>
            <a:off x="1135856" y="381000"/>
            <a:ext cx="7315200" cy="5486400"/>
          </a:xfrm>
          <a:solidFill>
            <a:schemeClr val="bg2">
              <a:shade val="50000"/>
            </a:schemeClr>
          </a:solidFill>
        </p:spPr>
        <p:txBody>
          <a:bodyPr/>
          <a:lstStyle>
            <a:lvl1pPr>
              <a:buNone/>
              <a:defRPr sz="3200"/>
            </a:lvl1pPr>
          </a:lstStyle>
          <a:p>
            <a:r>
              <a:rPr lang="en-US" dirty="0"/>
              <a:t>Click icon to add picture</a:t>
            </a:r>
          </a:p>
        </p:txBody>
      </p:sp>
      <p:sp>
        <p:nvSpPr>
          <p:cNvPr id="4" name="Text Placeholder 3"/>
          <p:cNvSpPr>
            <a:spLocks noGrp="1"/>
          </p:cNvSpPr>
          <p:nvPr>
            <p:ph type="body" sz="half" idx="2"/>
          </p:nvPr>
        </p:nvSpPr>
        <p:spPr>
          <a:xfrm>
            <a:off x="1135856" y="5867400"/>
            <a:ext cx="7324344"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r>
              <a:rPr lang="en-US" sz="900"/>
              <a:t>3/28/2017</a:t>
            </a:r>
            <a:endParaRPr lang="en-US" sz="900"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r>
              <a:rPr lang="en-US" sz="900" dirty="0"/>
              <a:t>2017-03-28 CBS Impact on CBSD</a:t>
            </a: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pPr algn="ctr"/>
            <a:fld id="{FEA1243F-3000-4347-94A4-FBDEAD3122CB}" type="slidenum">
              <a:rPr lang="en-US" sz="900" smtClean="0"/>
              <a:pPr algn="ctr"/>
              <a:t>‹#›</a:t>
            </a:fld>
            <a:endParaRPr lang="en-US" sz="900" dirty="0"/>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54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latin typeface="+mj-lt"/>
              </a:defRPr>
            </a:lvl1pPr>
          </a:lstStyle>
          <a:p>
            <a:r>
              <a:rPr lang="en-US" dirty="0"/>
              <a:t>Click to edit Master title style</a:t>
            </a:r>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effectLst/>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a:xfrm>
            <a:off x="628650" y="6629400"/>
            <a:ext cx="2057400" cy="152400"/>
          </a:xfrm>
        </p:spPr>
        <p:txBody>
          <a:bodyPr/>
          <a:lstStyle>
            <a:lvl1pPr>
              <a:defRPr>
                <a:effectLst/>
              </a:defRPr>
            </a:lvl1pPr>
          </a:lstStyle>
          <a:p>
            <a:pPr>
              <a:defRPr/>
            </a:pPr>
            <a:r>
              <a:rPr lang="en-US"/>
              <a:t>3/28/2017</a:t>
            </a:r>
            <a:endParaRPr lang="en-US" dirty="0"/>
          </a:p>
        </p:txBody>
      </p:sp>
      <p:sp>
        <p:nvSpPr>
          <p:cNvPr id="8" name="Footer Placeholder 7"/>
          <p:cNvSpPr>
            <a:spLocks noGrp="1"/>
          </p:cNvSpPr>
          <p:nvPr>
            <p:ph type="ftr" sz="quarter" idx="11"/>
          </p:nvPr>
        </p:nvSpPr>
        <p:spPr>
          <a:xfrm>
            <a:off x="3028950" y="6629400"/>
            <a:ext cx="3086100" cy="152400"/>
          </a:xfrm>
        </p:spPr>
        <p:txBody>
          <a:bodyPr/>
          <a:lstStyle>
            <a:lvl1pPr>
              <a:defRPr>
                <a:effectLst/>
              </a:defRPr>
            </a:lvl1pPr>
          </a:lstStyle>
          <a:p>
            <a:pPr>
              <a:defRPr/>
            </a:pPr>
            <a:r>
              <a:rPr lang="en-US"/>
              <a:t>2017-03-28 CBS Impact on CBSD</a:t>
            </a:r>
            <a:endParaRPr lang="en-US" dirty="0"/>
          </a:p>
        </p:txBody>
      </p:sp>
      <p:sp>
        <p:nvSpPr>
          <p:cNvPr id="9" name="Slide Number Placeholder 8"/>
          <p:cNvSpPr>
            <a:spLocks noGrp="1"/>
          </p:cNvSpPr>
          <p:nvPr>
            <p:ph type="sldNum" sz="quarter" idx="12"/>
          </p:nvPr>
        </p:nvSpPr>
        <p:spPr>
          <a:xfrm>
            <a:off x="6457950" y="6629400"/>
            <a:ext cx="2057400" cy="152400"/>
          </a:xfrm>
        </p:spPr>
        <p:txBody>
          <a:bodyPr/>
          <a:lstStyle>
            <a:lvl1pPr>
              <a:defRPr>
                <a:effectLst/>
              </a:defRPr>
            </a:lvl1pPr>
          </a:lstStyle>
          <a:p>
            <a:pPr>
              <a:defRPr/>
            </a:pPr>
            <a:fld id="{AE798B53-433A-4C1E-9402-3DBA8AA7A5FA}" type="slidenum">
              <a:rPr lang="en-US" smtClean="0"/>
              <a:pPr>
                <a:defRPr/>
              </a:pPr>
              <a:t>‹#›</a:t>
            </a:fld>
            <a:endParaRPr lang="en-US" dirty="0"/>
          </a:p>
        </p:txBody>
      </p:sp>
    </p:spTree>
    <p:extLst>
      <p:ext uri="{BB962C8B-B14F-4D97-AF65-F5344CB8AC3E}">
        <p14:creationId xmlns:p14="http://schemas.microsoft.com/office/powerpoint/2010/main" val="20947007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629400"/>
            <a:ext cx="2057400" cy="228600"/>
          </a:xfrm>
        </p:spPr>
        <p:txBody>
          <a:bodyPr/>
          <a:lstStyle/>
          <a:p>
            <a:pPr>
              <a:defRPr/>
            </a:pPr>
            <a:r>
              <a:rPr lang="en-US"/>
              <a:t>3/28/2017</a:t>
            </a:r>
            <a:endParaRPr lang="en-US" dirty="0"/>
          </a:p>
        </p:txBody>
      </p:sp>
      <p:sp>
        <p:nvSpPr>
          <p:cNvPr id="5" name="Footer Placeholder 4"/>
          <p:cNvSpPr>
            <a:spLocks noGrp="1"/>
          </p:cNvSpPr>
          <p:nvPr>
            <p:ph type="ftr" sz="quarter" idx="11"/>
          </p:nvPr>
        </p:nvSpPr>
        <p:spPr>
          <a:xfrm>
            <a:off x="3028950" y="6629400"/>
            <a:ext cx="3086100" cy="228600"/>
          </a:xfrm>
        </p:spPr>
        <p:txBody>
          <a:bodyPr/>
          <a:lstStyle/>
          <a:p>
            <a:pPr>
              <a:defRPr/>
            </a:pPr>
            <a:r>
              <a:rPr lang="en-US"/>
              <a:t>2017-03-28 CBS Impact on CBSD</a:t>
            </a:r>
            <a:endParaRPr lang="en-US" dirty="0"/>
          </a:p>
        </p:txBody>
      </p:sp>
      <p:sp>
        <p:nvSpPr>
          <p:cNvPr id="6" name="Slide Number Placeholder 5"/>
          <p:cNvSpPr>
            <a:spLocks noGrp="1"/>
          </p:cNvSpPr>
          <p:nvPr>
            <p:ph type="sldNum" sz="quarter" idx="12"/>
          </p:nvPr>
        </p:nvSpPr>
        <p:spPr>
          <a:xfrm>
            <a:off x="6457950" y="6629400"/>
            <a:ext cx="2057400" cy="228600"/>
          </a:xfrm>
        </p:spPr>
        <p:txBody>
          <a:bodyPr/>
          <a:lstStyle/>
          <a:p>
            <a:pPr>
              <a:defRPr/>
            </a:pPr>
            <a:fld id="{7C8F8FAF-6D70-4C8D-9EB8-4B4B86E4609F}" type="slidenum">
              <a:rPr lang="en-US" smtClean="0"/>
              <a:pPr>
                <a:defRPr/>
              </a:pPr>
              <a:t>‹#›</a:t>
            </a:fld>
            <a:endParaRPr lang="en-US" dirty="0"/>
          </a:p>
        </p:txBody>
      </p:sp>
    </p:spTree>
    <p:extLst>
      <p:ext uri="{BB962C8B-B14F-4D97-AF65-F5344CB8AC3E}">
        <p14:creationId xmlns:p14="http://schemas.microsoft.com/office/powerpoint/2010/main" val="10686291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r>
              <a:rPr lang="en-US"/>
              <a:t>3/28/2017</a:t>
            </a:r>
            <a:endParaRPr lang="en-US" dirty="0"/>
          </a:p>
        </p:txBody>
      </p:sp>
      <p:sp>
        <p:nvSpPr>
          <p:cNvPr id="5" name="Footer Placeholder 4"/>
          <p:cNvSpPr>
            <a:spLocks noGrp="1"/>
          </p:cNvSpPr>
          <p:nvPr>
            <p:ph type="ftr" sz="quarter" idx="11"/>
          </p:nvPr>
        </p:nvSpPr>
        <p:spPr/>
        <p:txBody>
          <a:bodyPr/>
          <a:lstStyle/>
          <a:p>
            <a:pPr>
              <a:defRPr/>
            </a:pPr>
            <a:r>
              <a:rPr lang="en-US"/>
              <a:t>2017-03-28 CBS Impact on CBSD</a:t>
            </a:r>
            <a:endParaRPr lang="en-US" dirty="0"/>
          </a:p>
        </p:txBody>
      </p:sp>
      <p:sp>
        <p:nvSpPr>
          <p:cNvPr id="6" name="Slide Number Placeholder 5"/>
          <p:cNvSpPr>
            <a:spLocks noGrp="1"/>
          </p:cNvSpPr>
          <p:nvPr>
            <p:ph type="sldNum" sz="quarter" idx="12"/>
          </p:nvPr>
        </p:nvSpPr>
        <p:spPr/>
        <p:txBody>
          <a:bodyPr/>
          <a:lstStyle/>
          <a:p>
            <a:pPr>
              <a:defRPr/>
            </a:pPr>
            <a:fld id="{6738046F-0A50-4870-A075-2D70F94A0EA5}" type="slidenum">
              <a:rPr lang="en-US" smtClean="0"/>
              <a:pPr>
                <a:defRPr/>
              </a:pPr>
              <a:t>‹#›</a:t>
            </a:fld>
            <a:endParaRPr lang="en-US" dirty="0"/>
          </a:p>
        </p:txBody>
      </p:sp>
    </p:spTree>
    <p:extLst>
      <p:ext uri="{BB962C8B-B14F-4D97-AF65-F5344CB8AC3E}">
        <p14:creationId xmlns:p14="http://schemas.microsoft.com/office/powerpoint/2010/main" val="13071129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r>
              <a:rPr lang="en-US"/>
              <a:t>3/28/2017</a:t>
            </a:r>
            <a:endParaRPr lang="en-US" dirty="0"/>
          </a:p>
        </p:txBody>
      </p:sp>
      <p:sp>
        <p:nvSpPr>
          <p:cNvPr id="6" name="Footer Placeholder 5"/>
          <p:cNvSpPr>
            <a:spLocks noGrp="1"/>
          </p:cNvSpPr>
          <p:nvPr>
            <p:ph type="ftr" sz="quarter" idx="11"/>
          </p:nvPr>
        </p:nvSpPr>
        <p:spPr/>
        <p:txBody>
          <a:bodyPr/>
          <a:lstStyle/>
          <a:p>
            <a:pPr>
              <a:defRPr/>
            </a:pPr>
            <a:r>
              <a:rPr lang="en-US"/>
              <a:t>2017-03-28 CBS Impact on CBSD</a:t>
            </a:r>
            <a:endParaRPr lang="en-US" dirty="0"/>
          </a:p>
        </p:txBody>
      </p:sp>
      <p:sp>
        <p:nvSpPr>
          <p:cNvPr id="7" name="Slide Number Placeholder 6"/>
          <p:cNvSpPr>
            <a:spLocks noGrp="1"/>
          </p:cNvSpPr>
          <p:nvPr>
            <p:ph type="sldNum" sz="quarter" idx="12"/>
          </p:nvPr>
        </p:nvSpPr>
        <p:spPr/>
        <p:txBody>
          <a:bodyPr/>
          <a:lstStyle/>
          <a:p>
            <a:pPr>
              <a:defRPr/>
            </a:pPr>
            <a:fld id="{F4C9A808-A348-4EDB-ABD7-0CCB793582DF}" type="slidenum">
              <a:rPr lang="en-US" smtClean="0"/>
              <a:pPr>
                <a:defRPr/>
              </a:pPr>
              <a:t>‹#›</a:t>
            </a:fld>
            <a:endParaRPr lang="en-US" dirty="0"/>
          </a:p>
        </p:txBody>
      </p:sp>
    </p:spTree>
    <p:extLst>
      <p:ext uri="{BB962C8B-B14F-4D97-AF65-F5344CB8AC3E}">
        <p14:creationId xmlns:p14="http://schemas.microsoft.com/office/powerpoint/2010/main" val="7183600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r>
              <a:rPr lang="en-US"/>
              <a:t>3/28/2017</a:t>
            </a:r>
            <a:endParaRPr lang="en-US" dirty="0"/>
          </a:p>
        </p:txBody>
      </p:sp>
      <p:sp>
        <p:nvSpPr>
          <p:cNvPr id="8" name="Footer Placeholder 7"/>
          <p:cNvSpPr>
            <a:spLocks noGrp="1"/>
          </p:cNvSpPr>
          <p:nvPr>
            <p:ph type="ftr" sz="quarter" idx="11"/>
          </p:nvPr>
        </p:nvSpPr>
        <p:spPr/>
        <p:txBody>
          <a:bodyPr/>
          <a:lstStyle/>
          <a:p>
            <a:pPr>
              <a:defRPr/>
            </a:pPr>
            <a:r>
              <a:rPr lang="en-US"/>
              <a:t>2017-03-28 CBS Impact on CBSD</a:t>
            </a:r>
            <a:endParaRPr lang="en-US" dirty="0"/>
          </a:p>
        </p:txBody>
      </p:sp>
      <p:sp>
        <p:nvSpPr>
          <p:cNvPr id="9" name="Slide Number Placeholder 8"/>
          <p:cNvSpPr>
            <a:spLocks noGrp="1"/>
          </p:cNvSpPr>
          <p:nvPr>
            <p:ph type="sldNum" sz="quarter" idx="12"/>
          </p:nvPr>
        </p:nvSpPr>
        <p:spPr/>
        <p:txBody>
          <a:bodyPr/>
          <a:lstStyle/>
          <a:p>
            <a:pPr>
              <a:defRPr/>
            </a:pPr>
            <a:fld id="{E63204AB-875D-410E-90E2-0F34B5AD4298}" type="slidenum">
              <a:rPr lang="en-US" smtClean="0"/>
              <a:pPr>
                <a:defRPr/>
              </a:pPr>
              <a:t>‹#›</a:t>
            </a:fld>
            <a:endParaRPr lang="en-US" dirty="0"/>
          </a:p>
        </p:txBody>
      </p:sp>
    </p:spTree>
    <p:extLst>
      <p:ext uri="{BB962C8B-B14F-4D97-AF65-F5344CB8AC3E}">
        <p14:creationId xmlns:p14="http://schemas.microsoft.com/office/powerpoint/2010/main" val="266999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pPr>
              <a:defRPr/>
            </a:pPr>
            <a:r>
              <a:rPr lang="en-US"/>
              <a:t>3/28/2017</a:t>
            </a:r>
            <a:endParaRPr lang="en-US" dirty="0"/>
          </a:p>
        </p:txBody>
      </p:sp>
      <p:sp>
        <p:nvSpPr>
          <p:cNvPr id="9" name="Footer Placeholder 8"/>
          <p:cNvSpPr>
            <a:spLocks noGrp="1"/>
          </p:cNvSpPr>
          <p:nvPr>
            <p:ph type="ftr" sz="quarter" idx="11"/>
          </p:nvPr>
        </p:nvSpPr>
        <p:spPr/>
        <p:txBody>
          <a:bodyPr/>
          <a:lstStyle/>
          <a:p>
            <a:pPr>
              <a:defRPr/>
            </a:pPr>
            <a:r>
              <a:rPr lang="en-US" dirty="0"/>
              <a:t>2017-03-28 CBS Impact on CBSD</a:t>
            </a:r>
          </a:p>
        </p:txBody>
      </p:sp>
      <p:sp>
        <p:nvSpPr>
          <p:cNvPr id="10" name="Slide Number Placeholder 9"/>
          <p:cNvSpPr>
            <a:spLocks noGrp="1"/>
          </p:cNvSpPr>
          <p:nvPr>
            <p:ph type="sldNum" sz="quarter" idx="12"/>
          </p:nvPr>
        </p:nvSpPr>
        <p:spPr/>
        <p:txBody>
          <a:bodyPr/>
          <a:lstStyle/>
          <a:p>
            <a:pPr>
              <a:defRPr/>
            </a:pPr>
            <a:fld id="{F4C9A808-A348-4EDB-ABD7-0CCB793582DF}" type="slidenum">
              <a:rPr lang="en-US" smtClean="0"/>
              <a:pPr>
                <a:defRPr/>
              </a:pPr>
              <a:t>‹#›</a:t>
            </a:fld>
            <a:endParaRPr lang="en-US" dirty="0"/>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a:xfrm>
            <a:off x="628650" y="6629400"/>
            <a:ext cx="2057400" cy="228600"/>
          </a:xfrm>
        </p:spPr>
        <p:txBody>
          <a:bodyPr/>
          <a:lstStyle/>
          <a:p>
            <a:pPr>
              <a:defRPr/>
            </a:pPr>
            <a:r>
              <a:rPr lang="en-US"/>
              <a:t>3/28/2017</a:t>
            </a:r>
            <a:endParaRPr lang="en-US" dirty="0"/>
          </a:p>
        </p:txBody>
      </p:sp>
      <p:sp>
        <p:nvSpPr>
          <p:cNvPr id="4" name="Footer Placeholder 3"/>
          <p:cNvSpPr>
            <a:spLocks noGrp="1"/>
          </p:cNvSpPr>
          <p:nvPr>
            <p:ph type="ftr" sz="quarter" idx="11"/>
          </p:nvPr>
        </p:nvSpPr>
        <p:spPr>
          <a:xfrm>
            <a:off x="3028950" y="6629400"/>
            <a:ext cx="3086100" cy="228600"/>
          </a:xfrm>
        </p:spPr>
        <p:txBody>
          <a:bodyPr/>
          <a:lstStyle/>
          <a:p>
            <a:pPr>
              <a:defRPr/>
            </a:pPr>
            <a:r>
              <a:rPr lang="en-US"/>
              <a:t>2017-03-28 CBS Impact on CBSD</a:t>
            </a:r>
            <a:endParaRPr lang="en-US" dirty="0"/>
          </a:p>
        </p:txBody>
      </p:sp>
      <p:sp>
        <p:nvSpPr>
          <p:cNvPr id="5" name="Slide Number Placeholder 4"/>
          <p:cNvSpPr>
            <a:spLocks noGrp="1"/>
          </p:cNvSpPr>
          <p:nvPr>
            <p:ph type="sldNum" sz="quarter" idx="12"/>
          </p:nvPr>
        </p:nvSpPr>
        <p:spPr>
          <a:xfrm>
            <a:off x="6457950" y="6629400"/>
            <a:ext cx="2057400" cy="228600"/>
          </a:xfrm>
        </p:spPr>
        <p:txBody>
          <a:bodyPr/>
          <a:lstStyle/>
          <a:p>
            <a:pPr>
              <a:defRPr/>
            </a:pPr>
            <a:fld id="{D0A8EF4F-2890-4178-B39A-33A7C5B7E4E5}" type="slidenum">
              <a:rPr lang="en-US" smtClean="0"/>
              <a:pPr>
                <a:defRPr/>
              </a:pPr>
              <a:t>‹#›</a:t>
            </a:fld>
            <a:endParaRPr lang="en-US" dirty="0"/>
          </a:p>
        </p:txBody>
      </p:sp>
    </p:spTree>
    <p:extLst>
      <p:ext uri="{BB962C8B-B14F-4D97-AF65-F5344CB8AC3E}">
        <p14:creationId xmlns:p14="http://schemas.microsoft.com/office/powerpoint/2010/main" val="4939240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3/28/2017</a:t>
            </a:r>
            <a:endParaRPr lang="en-US" dirty="0"/>
          </a:p>
        </p:txBody>
      </p:sp>
      <p:sp>
        <p:nvSpPr>
          <p:cNvPr id="3" name="Footer Placeholder 2"/>
          <p:cNvSpPr>
            <a:spLocks noGrp="1"/>
          </p:cNvSpPr>
          <p:nvPr>
            <p:ph type="ftr" sz="quarter" idx="11"/>
          </p:nvPr>
        </p:nvSpPr>
        <p:spPr/>
        <p:txBody>
          <a:bodyPr/>
          <a:lstStyle/>
          <a:p>
            <a:pPr>
              <a:defRPr/>
            </a:pPr>
            <a:r>
              <a:rPr lang="en-US"/>
              <a:t>2017-03-28 CBS Impact on CBSD</a:t>
            </a:r>
            <a:endParaRPr lang="en-US" dirty="0"/>
          </a:p>
        </p:txBody>
      </p:sp>
      <p:sp>
        <p:nvSpPr>
          <p:cNvPr id="4" name="Slide Number Placeholder 3"/>
          <p:cNvSpPr>
            <a:spLocks noGrp="1"/>
          </p:cNvSpPr>
          <p:nvPr>
            <p:ph type="sldNum" sz="quarter" idx="12"/>
          </p:nvPr>
        </p:nvSpPr>
        <p:spPr/>
        <p:txBody>
          <a:bodyPr/>
          <a:lstStyle/>
          <a:p>
            <a:pPr>
              <a:defRPr/>
            </a:pPr>
            <a:fld id="{0EC70385-D42F-4FE6-9483-9A0E50FFCC9C}" type="slidenum">
              <a:rPr lang="en-US" smtClean="0"/>
              <a:pPr>
                <a:defRPr/>
              </a:pPr>
              <a:t>‹#›</a:t>
            </a:fld>
            <a:endParaRPr lang="en-US" dirty="0"/>
          </a:p>
        </p:txBody>
      </p:sp>
    </p:spTree>
    <p:extLst>
      <p:ext uri="{BB962C8B-B14F-4D97-AF65-F5344CB8AC3E}">
        <p14:creationId xmlns:p14="http://schemas.microsoft.com/office/powerpoint/2010/main" val="183320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r>
              <a:rPr lang="en-US"/>
              <a:t>3/28/2017</a:t>
            </a:r>
            <a:endParaRPr lang="en-US" dirty="0"/>
          </a:p>
        </p:txBody>
      </p:sp>
      <p:sp>
        <p:nvSpPr>
          <p:cNvPr id="6" name="Footer Placeholder 5"/>
          <p:cNvSpPr>
            <a:spLocks noGrp="1"/>
          </p:cNvSpPr>
          <p:nvPr>
            <p:ph type="ftr" sz="quarter" idx="11"/>
          </p:nvPr>
        </p:nvSpPr>
        <p:spPr/>
        <p:txBody>
          <a:bodyPr/>
          <a:lstStyle/>
          <a:p>
            <a:pPr>
              <a:defRPr/>
            </a:pPr>
            <a:r>
              <a:rPr lang="en-US"/>
              <a:t>2017-03-28 CBS Impact on CBSD</a:t>
            </a:r>
            <a:endParaRPr lang="en-US" dirty="0"/>
          </a:p>
        </p:txBody>
      </p:sp>
      <p:sp>
        <p:nvSpPr>
          <p:cNvPr id="7" name="Slide Number Placeholder 6"/>
          <p:cNvSpPr>
            <a:spLocks noGrp="1"/>
          </p:cNvSpPr>
          <p:nvPr>
            <p:ph type="sldNum" sz="quarter" idx="12"/>
          </p:nvPr>
        </p:nvSpPr>
        <p:spPr/>
        <p:txBody>
          <a:bodyPr/>
          <a:lstStyle/>
          <a:p>
            <a:pPr>
              <a:defRPr/>
            </a:pPr>
            <a:fld id="{61966876-76FF-42C0-9109-B52E80AB1AA9}" type="slidenum">
              <a:rPr lang="en-US" smtClean="0"/>
              <a:pPr>
                <a:defRPr/>
              </a:pPr>
              <a:t>‹#›</a:t>
            </a:fld>
            <a:endParaRPr lang="en-US" dirty="0"/>
          </a:p>
        </p:txBody>
      </p:sp>
    </p:spTree>
    <p:extLst>
      <p:ext uri="{BB962C8B-B14F-4D97-AF65-F5344CB8AC3E}">
        <p14:creationId xmlns:p14="http://schemas.microsoft.com/office/powerpoint/2010/main" val="42642219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r>
              <a:rPr lang="en-US"/>
              <a:t>3/28/2017</a:t>
            </a:r>
            <a:endParaRPr lang="en-US" dirty="0"/>
          </a:p>
        </p:txBody>
      </p:sp>
      <p:sp>
        <p:nvSpPr>
          <p:cNvPr id="6" name="Footer Placeholder 5"/>
          <p:cNvSpPr>
            <a:spLocks noGrp="1"/>
          </p:cNvSpPr>
          <p:nvPr>
            <p:ph type="ftr" sz="quarter" idx="11"/>
          </p:nvPr>
        </p:nvSpPr>
        <p:spPr/>
        <p:txBody>
          <a:bodyPr/>
          <a:lstStyle/>
          <a:p>
            <a:pPr>
              <a:defRPr/>
            </a:pPr>
            <a:r>
              <a:rPr lang="en-US"/>
              <a:t>2017-03-28 CBS Impact on CBSD</a:t>
            </a:r>
            <a:endParaRPr lang="en-US" dirty="0"/>
          </a:p>
        </p:txBody>
      </p:sp>
      <p:sp>
        <p:nvSpPr>
          <p:cNvPr id="7" name="Slide Number Placeholder 6"/>
          <p:cNvSpPr>
            <a:spLocks noGrp="1"/>
          </p:cNvSpPr>
          <p:nvPr>
            <p:ph type="sldNum" sz="quarter" idx="12"/>
          </p:nvPr>
        </p:nvSpPr>
        <p:spPr/>
        <p:txBody>
          <a:bodyPr/>
          <a:lstStyle/>
          <a:p>
            <a:pPr>
              <a:defRPr/>
            </a:pPr>
            <a:fld id="{C65E1ED7-4687-4D00-8023-B376627D7D7E}" type="slidenum">
              <a:rPr lang="en-US" smtClean="0"/>
              <a:pPr>
                <a:defRPr/>
              </a:pPr>
              <a:t>‹#›</a:t>
            </a:fld>
            <a:endParaRPr lang="en-US" dirty="0"/>
          </a:p>
        </p:txBody>
      </p:sp>
    </p:spTree>
    <p:extLst>
      <p:ext uri="{BB962C8B-B14F-4D97-AF65-F5344CB8AC3E}">
        <p14:creationId xmlns:p14="http://schemas.microsoft.com/office/powerpoint/2010/main" val="8387207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r>
              <a:rPr lang="en-US"/>
              <a:t>3/28/2017</a:t>
            </a:r>
            <a:endParaRPr lang="en-US" dirty="0"/>
          </a:p>
        </p:txBody>
      </p:sp>
      <p:sp>
        <p:nvSpPr>
          <p:cNvPr id="6" name="Footer Placeholder 5"/>
          <p:cNvSpPr>
            <a:spLocks noGrp="1"/>
          </p:cNvSpPr>
          <p:nvPr>
            <p:ph type="ftr" sz="quarter" idx="11"/>
          </p:nvPr>
        </p:nvSpPr>
        <p:spPr/>
        <p:txBody>
          <a:bodyPr/>
          <a:lstStyle/>
          <a:p>
            <a:pPr>
              <a:defRPr/>
            </a:pPr>
            <a:r>
              <a:rPr lang="en-US"/>
              <a:t>2017-03-28 CBS Impact on CBSD</a:t>
            </a:r>
            <a:endParaRPr lang="en-US" dirty="0"/>
          </a:p>
        </p:txBody>
      </p:sp>
      <p:sp>
        <p:nvSpPr>
          <p:cNvPr id="7" name="Slide Number Placeholder 6"/>
          <p:cNvSpPr>
            <a:spLocks noGrp="1"/>
          </p:cNvSpPr>
          <p:nvPr>
            <p:ph type="sldNum" sz="quarter" idx="12"/>
          </p:nvPr>
        </p:nvSpPr>
        <p:spPr/>
        <p:txBody>
          <a:bodyPr/>
          <a:lstStyle/>
          <a:p>
            <a:pPr>
              <a:defRPr/>
            </a:pPr>
            <a:fld id="{F4C9A808-A348-4EDB-ABD7-0CCB793582DF}" type="slidenum">
              <a:rPr lang="en-US" smtClean="0"/>
              <a:pPr>
                <a:defRPr/>
              </a:pPr>
              <a:t>‹#›</a:t>
            </a:fld>
            <a:endParaRPr lang="en-US" dirty="0"/>
          </a:p>
        </p:txBody>
      </p:sp>
    </p:spTree>
    <p:extLst>
      <p:ext uri="{BB962C8B-B14F-4D97-AF65-F5344CB8AC3E}">
        <p14:creationId xmlns:p14="http://schemas.microsoft.com/office/powerpoint/2010/main" val="7447457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r>
              <a:rPr lang="en-US"/>
              <a:t>3/28/2017</a:t>
            </a:r>
            <a:endParaRPr lang="en-US" dirty="0"/>
          </a:p>
        </p:txBody>
      </p:sp>
      <p:sp>
        <p:nvSpPr>
          <p:cNvPr id="6" name="Footer Placeholder 5"/>
          <p:cNvSpPr>
            <a:spLocks noGrp="1"/>
          </p:cNvSpPr>
          <p:nvPr>
            <p:ph type="ftr" sz="quarter" idx="11"/>
          </p:nvPr>
        </p:nvSpPr>
        <p:spPr/>
        <p:txBody>
          <a:bodyPr/>
          <a:lstStyle/>
          <a:p>
            <a:pPr>
              <a:defRPr/>
            </a:pPr>
            <a:r>
              <a:rPr lang="en-US"/>
              <a:t>2017-03-28 CBS Impact on CBSD</a:t>
            </a:r>
            <a:endParaRPr lang="en-US" dirty="0"/>
          </a:p>
        </p:txBody>
      </p:sp>
      <p:sp>
        <p:nvSpPr>
          <p:cNvPr id="7" name="Slide Number Placeholder 6"/>
          <p:cNvSpPr>
            <a:spLocks noGrp="1"/>
          </p:cNvSpPr>
          <p:nvPr>
            <p:ph type="sldNum" sz="quarter" idx="12"/>
          </p:nvPr>
        </p:nvSpPr>
        <p:spPr/>
        <p:txBody>
          <a:bodyPr/>
          <a:lstStyle/>
          <a:p>
            <a:pPr>
              <a:defRPr/>
            </a:pPr>
            <a:fld id="{F4C9A808-A348-4EDB-ABD7-0CCB793582DF}" type="slidenum">
              <a:rPr lang="en-US" smtClean="0"/>
              <a:pPr>
                <a:defRPr/>
              </a:pPr>
              <a:t>‹#›</a:t>
            </a:fld>
            <a:endParaRPr lang="en-US" dirty="0"/>
          </a:p>
        </p:txBody>
      </p:sp>
    </p:spTree>
    <p:extLst>
      <p:ext uri="{BB962C8B-B14F-4D97-AF65-F5344CB8AC3E}">
        <p14:creationId xmlns:p14="http://schemas.microsoft.com/office/powerpoint/2010/main" val="19527299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r>
              <a:rPr lang="en-US"/>
              <a:t>3/28/2017</a:t>
            </a:r>
            <a:endParaRPr lang="en-US" dirty="0"/>
          </a:p>
        </p:txBody>
      </p:sp>
      <p:sp>
        <p:nvSpPr>
          <p:cNvPr id="6" name="Footer Placeholder 5"/>
          <p:cNvSpPr>
            <a:spLocks noGrp="1"/>
          </p:cNvSpPr>
          <p:nvPr>
            <p:ph type="ftr" sz="quarter" idx="11"/>
          </p:nvPr>
        </p:nvSpPr>
        <p:spPr/>
        <p:txBody>
          <a:bodyPr/>
          <a:lstStyle/>
          <a:p>
            <a:pPr>
              <a:defRPr/>
            </a:pPr>
            <a:r>
              <a:rPr lang="en-US"/>
              <a:t>2017-03-28 CBS Impact on CBSD</a:t>
            </a:r>
            <a:endParaRPr lang="en-US" dirty="0"/>
          </a:p>
        </p:txBody>
      </p:sp>
      <p:sp>
        <p:nvSpPr>
          <p:cNvPr id="7" name="Slide Number Placeholder 6"/>
          <p:cNvSpPr>
            <a:spLocks noGrp="1"/>
          </p:cNvSpPr>
          <p:nvPr>
            <p:ph type="sldNum" sz="quarter" idx="12"/>
          </p:nvPr>
        </p:nvSpPr>
        <p:spPr/>
        <p:txBody>
          <a:bodyPr/>
          <a:lstStyle/>
          <a:p>
            <a:pPr>
              <a:defRPr/>
            </a:pPr>
            <a:fld id="{F4C9A808-A348-4EDB-ABD7-0CCB793582DF}" type="slidenum">
              <a:rPr lang="en-US" smtClean="0"/>
              <a:pPr>
                <a:defRPr/>
              </a:pPr>
              <a:t>‹#›</a:t>
            </a:fld>
            <a:endParaRPr lang="en-US" dirty="0"/>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3054411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r>
              <a:rPr lang="en-US"/>
              <a:t>3/28/2017</a:t>
            </a:r>
            <a:endParaRPr lang="en-US" dirty="0"/>
          </a:p>
        </p:txBody>
      </p:sp>
      <p:sp>
        <p:nvSpPr>
          <p:cNvPr id="6" name="Footer Placeholder 5"/>
          <p:cNvSpPr>
            <a:spLocks noGrp="1"/>
          </p:cNvSpPr>
          <p:nvPr>
            <p:ph type="ftr" sz="quarter" idx="11"/>
          </p:nvPr>
        </p:nvSpPr>
        <p:spPr/>
        <p:txBody>
          <a:bodyPr/>
          <a:lstStyle/>
          <a:p>
            <a:pPr>
              <a:defRPr/>
            </a:pPr>
            <a:r>
              <a:rPr lang="en-US"/>
              <a:t>2017-03-28 CBS Impact on CBSD</a:t>
            </a:r>
            <a:endParaRPr lang="en-US" dirty="0"/>
          </a:p>
        </p:txBody>
      </p:sp>
      <p:sp>
        <p:nvSpPr>
          <p:cNvPr id="7" name="Slide Number Placeholder 6"/>
          <p:cNvSpPr>
            <a:spLocks noGrp="1"/>
          </p:cNvSpPr>
          <p:nvPr>
            <p:ph type="sldNum" sz="quarter" idx="12"/>
          </p:nvPr>
        </p:nvSpPr>
        <p:spPr/>
        <p:txBody>
          <a:bodyPr/>
          <a:lstStyle/>
          <a:p>
            <a:pPr>
              <a:defRPr/>
            </a:pPr>
            <a:fld id="{F4C9A808-A348-4EDB-ABD7-0CCB793582DF}" type="slidenum">
              <a:rPr lang="en-US" smtClean="0"/>
              <a:pPr>
                <a:defRPr/>
              </a:pPr>
              <a:t>‹#›</a:t>
            </a:fld>
            <a:endParaRPr lang="en-US" dirty="0"/>
          </a:p>
        </p:txBody>
      </p:sp>
    </p:spTree>
    <p:extLst>
      <p:ext uri="{BB962C8B-B14F-4D97-AF65-F5344CB8AC3E}">
        <p14:creationId xmlns:p14="http://schemas.microsoft.com/office/powerpoint/2010/main" val="25646290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r>
              <a:rPr lang="en-US"/>
              <a:t>3/28/2017</a:t>
            </a:r>
            <a:endParaRPr lang="en-US" dirty="0"/>
          </a:p>
        </p:txBody>
      </p:sp>
      <p:sp>
        <p:nvSpPr>
          <p:cNvPr id="4" name="Footer Placeholder 3"/>
          <p:cNvSpPr>
            <a:spLocks noGrp="1"/>
          </p:cNvSpPr>
          <p:nvPr>
            <p:ph type="ftr" sz="quarter" idx="11"/>
          </p:nvPr>
        </p:nvSpPr>
        <p:spPr/>
        <p:txBody>
          <a:bodyPr/>
          <a:lstStyle/>
          <a:p>
            <a:pPr>
              <a:defRPr/>
            </a:pPr>
            <a:r>
              <a:rPr lang="en-US"/>
              <a:t>2017-03-28 CBS Impact on CBSD</a:t>
            </a:r>
            <a:endParaRPr lang="en-US" dirty="0"/>
          </a:p>
        </p:txBody>
      </p:sp>
      <p:sp>
        <p:nvSpPr>
          <p:cNvPr id="5" name="Slide Number Placeholder 4"/>
          <p:cNvSpPr>
            <a:spLocks noGrp="1"/>
          </p:cNvSpPr>
          <p:nvPr>
            <p:ph type="sldNum" sz="quarter" idx="12"/>
          </p:nvPr>
        </p:nvSpPr>
        <p:spPr/>
        <p:txBody>
          <a:bodyPr/>
          <a:lstStyle/>
          <a:p>
            <a:pPr>
              <a:defRPr/>
            </a:pPr>
            <a:fld id="{F4C9A808-A348-4EDB-ABD7-0CCB793582DF}" type="slidenum">
              <a:rPr lang="en-US" smtClean="0"/>
              <a:pPr>
                <a:defRPr/>
              </a:pPr>
              <a:t>‹#›</a:t>
            </a:fld>
            <a:endParaRPr lang="en-US" dirty="0"/>
          </a:p>
        </p:txBody>
      </p:sp>
    </p:spTree>
    <p:extLst>
      <p:ext uri="{BB962C8B-B14F-4D97-AF65-F5344CB8AC3E}">
        <p14:creationId xmlns:p14="http://schemas.microsoft.com/office/powerpoint/2010/main" val="25169888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r>
              <a:rPr lang="en-US"/>
              <a:t>3/28/2017</a:t>
            </a:r>
            <a:endParaRPr lang="en-US" dirty="0"/>
          </a:p>
        </p:txBody>
      </p:sp>
      <p:sp>
        <p:nvSpPr>
          <p:cNvPr id="4" name="Footer Placeholder 3"/>
          <p:cNvSpPr>
            <a:spLocks noGrp="1"/>
          </p:cNvSpPr>
          <p:nvPr>
            <p:ph type="ftr" sz="quarter" idx="11"/>
          </p:nvPr>
        </p:nvSpPr>
        <p:spPr/>
        <p:txBody>
          <a:bodyPr/>
          <a:lstStyle/>
          <a:p>
            <a:pPr>
              <a:defRPr/>
            </a:pPr>
            <a:r>
              <a:rPr lang="en-US"/>
              <a:t>2017-03-28 CBS Impact on CBSD</a:t>
            </a:r>
            <a:endParaRPr lang="en-US" dirty="0"/>
          </a:p>
        </p:txBody>
      </p:sp>
      <p:sp>
        <p:nvSpPr>
          <p:cNvPr id="5" name="Slide Number Placeholder 4"/>
          <p:cNvSpPr>
            <a:spLocks noGrp="1"/>
          </p:cNvSpPr>
          <p:nvPr>
            <p:ph type="sldNum" sz="quarter" idx="12"/>
          </p:nvPr>
        </p:nvSpPr>
        <p:spPr/>
        <p:txBody>
          <a:bodyPr/>
          <a:lstStyle/>
          <a:p>
            <a:pPr>
              <a:defRPr/>
            </a:pPr>
            <a:fld id="{F4C9A808-A348-4EDB-ABD7-0CCB793582DF}" type="slidenum">
              <a:rPr lang="en-US" smtClean="0"/>
              <a:pPr>
                <a:defRPr/>
              </a:pPr>
              <a:t>‹#›</a:t>
            </a:fld>
            <a:endParaRPr lang="en-US" dirty="0"/>
          </a:p>
        </p:txBody>
      </p:sp>
    </p:spTree>
    <p:extLst>
      <p:ext uri="{BB962C8B-B14F-4D97-AF65-F5344CB8AC3E}">
        <p14:creationId xmlns:p14="http://schemas.microsoft.com/office/powerpoint/2010/main" val="4209980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r>
              <a:rPr lang="en-US"/>
              <a:t>3/28/2017</a:t>
            </a:r>
            <a:endParaRPr 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dirty="0"/>
              <a:t>2017-03-28 CBS Impact on CBSD</a:t>
            </a:r>
          </a:p>
        </p:txBody>
      </p:sp>
      <p:sp>
        <p:nvSpPr>
          <p:cNvPr id="9" name="Rectangle 7"/>
          <p:cNvSpPr>
            <a:spLocks noGrp="1" noChangeArrowheads="1"/>
          </p:cNvSpPr>
          <p:nvPr>
            <p:ph type="sldNum" sz="quarter" idx="12"/>
          </p:nvPr>
        </p:nvSpPr>
        <p:spPr>
          <a:ln/>
        </p:spPr>
        <p:txBody>
          <a:bodyPr/>
          <a:lstStyle>
            <a:lvl1pPr>
              <a:defRPr/>
            </a:lvl1pPr>
          </a:lstStyle>
          <a:p>
            <a:pPr>
              <a:defRPr/>
            </a:pPr>
            <a:fld id="{E63204AB-875D-410E-90E2-0F34B5AD4298}" type="slidenum">
              <a:rPr lang="en-US"/>
              <a:pPr>
                <a:defRPr/>
              </a:pPr>
              <a:t>‹#›</a:t>
            </a:fld>
            <a:endParaRPr lang="en-US" dirty="0"/>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3/28/2017</a:t>
            </a:r>
            <a:endParaRPr lang="en-US" dirty="0"/>
          </a:p>
        </p:txBody>
      </p:sp>
      <p:sp>
        <p:nvSpPr>
          <p:cNvPr id="5" name="Footer Placeholder 4"/>
          <p:cNvSpPr>
            <a:spLocks noGrp="1"/>
          </p:cNvSpPr>
          <p:nvPr>
            <p:ph type="ftr" sz="quarter" idx="11"/>
          </p:nvPr>
        </p:nvSpPr>
        <p:spPr/>
        <p:txBody>
          <a:bodyPr/>
          <a:lstStyle/>
          <a:p>
            <a:pPr>
              <a:defRPr/>
            </a:pPr>
            <a:r>
              <a:rPr lang="en-US"/>
              <a:t>2017-03-28 CBS Impact on CBSD</a:t>
            </a:r>
            <a:endParaRPr lang="en-US" dirty="0"/>
          </a:p>
        </p:txBody>
      </p:sp>
      <p:sp>
        <p:nvSpPr>
          <p:cNvPr id="6" name="Slide Number Placeholder 5"/>
          <p:cNvSpPr>
            <a:spLocks noGrp="1"/>
          </p:cNvSpPr>
          <p:nvPr>
            <p:ph type="sldNum" sz="quarter" idx="12"/>
          </p:nvPr>
        </p:nvSpPr>
        <p:spPr/>
        <p:txBody>
          <a:bodyPr/>
          <a:lstStyle/>
          <a:p>
            <a:pPr>
              <a:defRPr/>
            </a:pPr>
            <a:fld id="{01C2FD6A-35C7-414C-B8BA-992FCFDFF449}" type="slidenum">
              <a:rPr lang="en-US" smtClean="0"/>
              <a:pPr>
                <a:defRPr/>
              </a:pPr>
              <a:t>‹#›</a:t>
            </a:fld>
            <a:endParaRPr lang="en-US" dirty="0"/>
          </a:p>
        </p:txBody>
      </p:sp>
    </p:spTree>
    <p:extLst>
      <p:ext uri="{BB962C8B-B14F-4D97-AF65-F5344CB8AC3E}">
        <p14:creationId xmlns:p14="http://schemas.microsoft.com/office/powerpoint/2010/main" val="30717421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3/28/2017</a:t>
            </a:r>
            <a:endParaRPr lang="en-US" dirty="0"/>
          </a:p>
        </p:txBody>
      </p:sp>
      <p:sp>
        <p:nvSpPr>
          <p:cNvPr id="5" name="Footer Placeholder 4"/>
          <p:cNvSpPr>
            <a:spLocks noGrp="1"/>
          </p:cNvSpPr>
          <p:nvPr>
            <p:ph type="ftr" sz="quarter" idx="11"/>
          </p:nvPr>
        </p:nvSpPr>
        <p:spPr/>
        <p:txBody>
          <a:bodyPr/>
          <a:lstStyle/>
          <a:p>
            <a:pPr>
              <a:defRPr/>
            </a:pPr>
            <a:r>
              <a:rPr lang="en-US"/>
              <a:t>2017-03-28 CBS Impact on CBSD</a:t>
            </a:r>
            <a:endParaRPr lang="en-US" dirty="0"/>
          </a:p>
        </p:txBody>
      </p:sp>
      <p:sp>
        <p:nvSpPr>
          <p:cNvPr id="6" name="Slide Number Placeholder 5"/>
          <p:cNvSpPr>
            <a:spLocks noGrp="1"/>
          </p:cNvSpPr>
          <p:nvPr>
            <p:ph type="sldNum" sz="quarter" idx="12"/>
          </p:nvPr>
        </p:nvSpPr>
        <p:spPr/>
        <p:txBody>
          <a:bodyPr/>
          <a:lstStyle/>
          <a:p>
            <a:pPr>
              <a:defRPr/>
            </a:pPr>
            <a:fld id="{DC8F6461-EE86-4D5D-B435-FB679D478470}" type="slidenum">
              <a:rPr lang="en-US" smtClean="0"/>
              <a:pPr>
                <a:defRPr/>
              </a:pPr>
              <a:t>‹#›</a:t>
            </a:fld>
            <a:endParaRPr lang="en-US" dirty="0"/>
          </a:p>
        </p:txBody>
      </p:sp>
    </p:spTree>
    <p:extLst>
      <p:ext uri="{BB962C8B-B14F-4D97-AF65-F5344CB8AC3E}">
        <p14:creationId xmlns:p14="http://schemas.microsoft.com/office/powerpoint/2010/main" val="23969462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3/28/2017</a:t>
            </a:r>
          </a:p>
        </p:txBody>
      </p:sp>
      <p:sp>
        <p:nvSpPr>
          <p:cNvPr id="5" name="Footer Placeholder 4"/>
          <p:cNvSpPr>
            <a:spLocks noGrp="1"/>
          </p:cNvSpPr>
          <p:nvPr>
            <p:ph type="ftr" sz="quarter" idx="11"/>
          </p:nvPr>
        </p:nvSpPr>
        <p:spPr/>
        <p:txBody>
          <a:bodyPr/>
          <a:lstStyle/>
          <a:p>
            <a:r>
              <a:rPr lang="en-US"/>
              <a:t>2017-03-28 CBS Impact on CBSD</a:t>
            </a:r>
            <a:endParaRPr lang="en-US" dirty="0"/>
          </a:p>
        </p:txBody>
      </p:sp>
      <p:sp>
        <p:nvSpPr>
          <p:cNvPr id="6" name="Slide Number Placeholder 5"/>
          <p:cNvSpPr>
            <a:spLocks noGrp="1"/>
          </p:cNvSpPr>
          <p:nvPr>
            <p:ph type="sldNum" sz="quarter" idx="12"/>
          </p:nvPr>
        </p:nvSpPr>
        <p:spPr/>
        <p:txBody>
          <a:bodyPr/>
          <a:lstStyle/>
          <a:p>
            <a:fld id="{62B7E53A-F1A5-4863-AD8C-53723275E9BA}" type="slidenum">
              <a:rPr lang="en-US" smtClean="0"/>
              <a:pPr/>
              <a:t>‹#›</a:t>
            </a:fld>
            <a:endParaRPr lang="en-US"/>
          </a:p>
        </p:txBody>
      </p:sp>
    </p:spTree>
    <p:extLst>
      <p:ext uri="{BB962C8B-B14F-4D97-AF65-F5344CB8AC3E}">
        <p14:creationId xmlns:p14="http://schemas.microsoft.com/office/powerpoint/2010/main" val="35048774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3/28/2017</a:t>
            </a:r>
            <a:endParaRPr lang="en-US" dirty="0"/>
          </a:p>
        </p:txBody>
      </p:sp>
      <p:sp>
        <p:nvSpPr>
          <p:cNvPr id="5" name="Footer Placeholder 4"/>
          <p:cNvSpPr>
            <a:spLocks noGrp="1"/>
          </p:cNvSpPr>
          <p:nvPr>
            <p:ph type="ftr" sz="quarter" idx="11"/>
          </p:nvPr>
        </p:nvSpPr>
        <p:spPr/>
        <p:txBody>
          <a:bodyPr/>
          <a:lstStyle/>
          <a:p>
            <a:r>
              <a:rPr lang="en-US"/>
              <a:t>2017-03-28 CBS Impact on CBSD</a:t>
            </a:r>
            <a:endParaRPr lang="en-US" dirty="0"/>
          </a:p>
        </p:txBody>
      </p:sp>
      <p:sp>
        <p:nvSpPr>
          <p:cNvPr id="6" name="Slide Number Placeholder 5"/>
          <p:cNvSpPr>
            <a:spLocks noGrp="1"/>
          </p:cNvSpPr>
          <p:nvPr>
            <p:ph type="sldNum" sz="quarter" idx="12"/>
          </p:nvPr>
        </p:nvSpPr>
        <p:spPr/>
        <p:txBody>
          <a:bodyPr/>
          <a:lstStyle/>
          <a:p>
            <a:fld id="{96916EF8-A6B6-4FEC-BC8F-57D0F37A2307}" type="slidenum">
              <a:rPr lang="en-US" smtClean="0"/>
              <a:pPr/>
              <a:t>‹#›</a:t>
            </a:fld>
            <a:endParaRPr lang="en-US"/>
          </a:p>
        </p:txBody>
      </p:sp>
    </p:spTree>
    <p:extLst>
      <p:ext uri="{BB962C8B-B14F-4D97-AF65-F5344CB8AC3E}">
        <p14:creationId xmlns:p14="http://schemas.microsoft.com/office/powerpoint/2010/main" val="5118444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3/28/2017</a:t>
            </a:r>
          </a:p>
        </p:txBody>
      </p:sp>
      <p:sp>
        <p:nvSpPr>
          <p:cNvPr id="5" name="Footer Placeholder 4"/>
          <p:cNvSpPr>
            <a:spLocks noGrp="1"/>
          </p:cNvSpPr>
          <p:nvPr>
            <p:ph type="ftr" sz="quarter" idx="11"/>
          </p:nvPr>
        </p:nvSpPr>
        <p:spPr/>
        <p:txBody>
          <a:bodyPr/>
          <a:lstStyle/>
          <a:p>
            <a:r>
              <a:rPr lang="en-US"/>
              <a:t>2017-03-28 CBS Impact on CBSD</a:t>
            </a:r>
          </a:p>
        </p:txBody>
      </p:sp>
      <p:sp>
        <p:nvSpPr>
          <p:cNvPr id="6" name="Slide Number Placeholder 5"/>
          <p:cNvSpPr>
            <a:spLocks noGrp="1"/>
          </p:cNvSpPr>
          <p:nvPr>
            <p:ph type="sldNum" sz="quarter" idx="12"/>
          </p:nvPr>
        </p:nvSpPr>
        <p:spPr/>
        <p:txBody>
          <a:bodyPr/>
          <a:lstStyle/>
          <a:p>
            <a:fld id="{6065883E-739E-4390-B635-0BD595D9EBC6}" type="slidenum">
              <a:rPr lang="en-US" smtClean="0"/>
              <a:pPr/>
              <a:t>‹#›</a:t>
            </a:fld>
            <a:endParaRPr lang="en-US"/>
          </a:p>
        </p:txBody>
      </p:sp>
    </p:spTree>
    <p:extLst>
      <p:ext uri="{BB962C8B-B14F-4D97-AF65-F5344CB8AC3E}">
        <p14:creationId xmlns:p14="http://schemas.microsoft.com/office/powerpoint/2010/main" val="13155489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3/28/2017</a:t>
            </a:r>
            <a:endParaRPr lang="en-US" dirty="0"/>
          </a:p>
        </p:txBody>
      </p:sp>
      <p:sp>
        <p:nvSpPr>
          <p:cNvPr id="6" name="Footer Placeholder 5"/>
          <p:cNvSpPr>
            <a:spLocks noGrp="1"/>
          </p:cNvSpPr>
          <p:nvPr>
            <p:ph type="ftr" sz="quarter" idx="11"/>
          </p:nvPr>
        </p:nvSpPr>
        <p:spPr/>
        <p:txBody>
          <a:bodyPr/>
          <a:lstStyle/>
          <a:p>
            <a:r>
              <a:rPr lang="en-US"/>
              <a:t>2017-03-28 CBS Impact on CBSD</a:t>
            </a:r>
            <a:endParaRPr lang="en-US" dirty="0"/>
          </a:p>
        </p:txBody>
      </p:sp>
      <p:sp>
        <p:nvSpPr>
          <p:cNvPr id="7" name="Slide Number Placeholder 6"/>
          <p:cNvSpPr>
            <a:spLocks noGrp="1"/>
          </p:cNvSpPr>
          <p:nvPr>
            <p:ph type="sldNum" sz="quarter" idx="12"/>
          </p:nvPr>
        </p:nvSpPr>
        <p:spPr/>
        <p:txBody>
          <a:bodyPr/>
          <a:lstStyle/>
          <a:p>
            <a:fld id="{AD4B41BC-8A5C-4EDF-9E99-663D5C2DDA60}" type="slidenum">
              <a:rPr lang="en-US" smtClean="0"/>
              <a:pPr/>
              <a:t>‹#›</a:t>
            </a:fld>
            <a:endParaRPr lang="en-US"/>
          </a:p>
        </p:txBody>
      </p:sp>
    </p:spTree>
    <p:extLst>
      <p:ext uri="{BB962C8B-B14F-4D97-AF65-F5344CB8AC3E}">
        <p14:creationId xmlns:p14="http://schemas.microsoft.com/office/powerpoint/2010/main" val="41937015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3/28/2017</a:t>
            </a:r>
          </a:p>
        </p:txBody>
      </p:sp>
      <p:sp>
        <p:nvSpPr>
          <p:cNvPr id="8" name="Footer Placeholder 7"/>
          <p:cNvSpPr>
            <a:spLocks noGrp="1"/>
          </p:cNvSpPr>
          <p:nvPr>
            <p:ph type="ftr" sz="quarter" idx="11"/>
          </p:nvPr>
        </p:nvSpPr>
        <p:spPr/>
        <p:txBody>
          <a:bodyPr/>
          <a:lstStyle/>
          <a:p>
            <a:r>
              <a:rPr lang="en-US"/>
              <a:t>2017-03-28 CBS Impact on CBSD</a:t>
            </a:r>
            <a:endParaRPr lang="en-US" dirty="0"/>
          </a:p>
        </p:txBody>
      </p:sp>
      <p:sp>
        <p:nvSpPr>
          <p:cNvPr id="9" name="Slide Number Placeholder 8"/>
          <p:cNvSpPr>
            <a:spLocks noGrp="1"/>
          </p:cNvSpPr>
          <p:nvPr>
            <p:ph type="sldNum" sz="quarter" idx="12"/>
          </p:nvPr>
        </p:nvSpPr>
        <p:spPr/>
        <p:txBody>
          <a:bodyPr/>
          <a:lstStyle/>
          <a:p>
            <a:fld id="{C4FDD000-D913-4BA1-A2D4-2ABD0AA117A4}" type="slidenum">
              <a:rPr lang="en-US" smtClean="0"/>
              <a:pPr/>
              <a:t>‹#›</a:t>
            </a:fld>
            <a:endParaRPr lang="en-US"/>
          </a:p>
        </p:txBody>
      </p:sp>
    </p:spTree>
    <p:extLst>
      <p:ext uri="{BB962C8B-B14F-4D97-AF65-F5344CB8AC3E}">
        <p14:creationId xmlns:p14="http://schemas.microsoft.com/office/powerpoint/2010/main" val="24544958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3/28/2017</a:t>
            </a:r>
          </a:p>
        </p:txBody>
      </p:sp>
      <p:sp>
        <p:nvSpPr>
          <p:cNvPr id="4" name="Footer Placeholder 3"/>
          <p:cNvSpPr>
            <a:spLocks noGrp="1"/>
          </p:cNvSpPr>
          <p:nvPr>
            <p:ph type="ftr" sz="quarter" idx="11"/>
          </p:nvPr>
        </p:nvSpPr>
        <p:spPr/>
        <p:txBody>
          <a:bodyPr/>
          <a:lstStyle/>
          <a:p>
            <a:r>
              <a:rPr lang="en-US"/>
              <a:t>2017-03-28 CBS Impact on CBSD</a:t>
            </a:r>
          </a:p>
        </p:txBody>
      </p:sp>
      <p:sp>
        <p:nvSpPr>
          <p:cNvPr id="5" name="Slide Number Placeholder 4"/>
          <p:cNvSpPr>
            <a:spLocks noGrp="1"/>
          </p:cNvSpPr>
          <p:nvPr>
            <p:ph type="sldNum" sz="quarter" idx="12"/>
          </p:nvPr>
        </p:nvSpPr>
        <p:spPr/>
        <p:txBody>
          <a:bodyPr/>
          <a:lstStyle/>
          <a:p>
            <a:fld id="{2F231FE7-1EA7-42F3-A25F-3A40B0023B1E}" type="slidenum">
              <a:rPr lang="en-US" smtClean="0"/>
              <a:pPr/>
              <a:t>‹#›</a:t>
            </a:fld>
            <a:endParaRPr lang="en-US"/>
          </a:p>
        </p:txBody>
      </p:sp>
    </p:spTree>
    <p:extLst>
      <p:ext uri="{BB962C8B-B14F-4D97-AF65-F5344CB8AC3E}">
        <p14:creationId xmlns:p14="http://schemas.microsoft.com/office/powerpoint/2010/main" val="6966282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3/28/2017</a:t>
            </a:r>
          </a:p>
        </p:txBody>
      </p:sp>
      <p:sp>
        <p:nvSpPr>
          <p:cNvPr id="3" name="Footer Placeholder 2"/>
          <p:cNvSpPr>
            <a:spLocks noGrp="1"/>
          </p:cNvSpPr>
          <p:nvPr>
            <p:ph type="ftr" sz="quarter" idx="11"/>
          </p:nvPr>
        </p:nvSpPr>
        <p:spPr/>
        <p:txBody>
          <a:bodyPr/>
          <a:lstStyle/>
          <a:p>
            <a:r>
              <a:rPr lang="en-US"/>
              <a:t>2017-03-28 CBS Impact on CBSD</a:t>
            </a:r>
          </a:p>
        </p:txBody>
      </p:sp>
      <p:sp>
        <p:nvSpPr>
          <p:cNvPr id="4" name="Slide Number Placeholder 3"/>
          <p:cNvSpPr>
            <a:spLocks noGrp="1"/>
          </p:cNvSpPr>
          <p:nvPr>
            <p:ph type="sldNum" sz="quarter" idx="12"/>
          </p:nvPr>
        </p:nvSpPr>
        <p:spPr/>
        <p:txBody>
          <a:bodyPr/>
          <a:lstStyle/>
          <a:p>
            <a:fld id="{D068AC2A-3E9A-4F7A-A3FF-B3762779D862}" type="slidenum">
              <a:rPr lang="en-US" smtClean="0"/>
              <a:pPr/>
              <a:t>‹#›</a:t>
            </a:fld>
            <a:endParaRPr lang="en-US"/>
          </a:p>
        </p:txBody>
      </p:sp>
    </p:spTree>
    <p:extLst>
      <p:ext uri="{BB962C8B-B14F-4D97-AF65-F5344CB8AC3E}">
        <p14:creationId xmlns:p14="http://schemas.microsoft.com/office/powerpoint/2010/main" val="27830230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3/28/2017</a:t>
            </a:r>
          </a:p>
        </p:txBody>
      </p:sp>
      <p:sp>
        <p:nvSpPr>
          <p:cNvPr id="6" name="Footer Placeholder 5"/>
          <p:cNvSpPr>
            <a:spLocks noGrp="1"/>
          </p:cNvSpPr>
          <p:nvPr>
            <p:ph type="ftr" sz="quarter" idx="11"/>
          </p:nvPr>
        </p:nvSpPr>
        <p:spPr/>
        <p:txBody>
          <a:bodyPr/>
          <a:lstStyle/>
          <a:p>
            <a:r>
              <a:rPr lang="en-US"/>
              <a:t>2017-03-28 CBS Impact on CBSD</a:t>
            </a:r>
          </a:p>
        </p:txBody>
      </p:sp>
      <p:sp>
        <p:nvSpPr>
          <p:cNvPr id="7" name="Slide Number Placeholder 6"/>
          <p:cNvSpPr>
            <a:spLocks noGrp="1"/>
          </p:cNvSpPr>
          <p:nvPr>
            <p:ph type="sldNum" sz="quarter" idx="12"/>
          </p:nvPr>
        </p:nvSpPr>
        <p:spPr/>
        <p:txBody>
          <a:bodyPr/>
          <a:lstStyle/>
          <a:p>
            <a:fld id="{2C388510-6146-4469-9D11-8008948019F6}" type="slidenum">
              <a:rPr lang="en-US" smtClean="0"/>
              <a:pPr/>
              <a:t>‹#›</a:t>
            </a:fld>
            <a:endParaRPr lang="en-US"/>
          </a:p>
        </p:txBody>
      </p:sp>
    </p:spTree>
    <p:extLst>
      <p:ext uri="{BB962C8B-B14F-4D97-AF65-F5344CB8AC3E}">
        <p14:creationId xmlns:p14="http://schemas.microsoft.com/office/powerpoint/2010/main" val="2939264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xfrm>
            <a:off x="381000" y="6613525"/>
            <a:ext cx="2133600" cy="244475"/>
          </a:xfrm>
          <a:ln/>
        </p:spPr>
        <p:txBody>
          <a:bodyPr/>
          <a:lstStyle>
            <a:lvl1pPr>
              <a:defRPr sz="800"/>
            </a:lvl1pPr>
          </a:lstStyle>
          <a:p>
            <a:pPr>
              <a:defRPr/>
            </a:pPr>
            <a:r>
              <a:rPr lang="en-US"/>
              <a:t>3/28/2017</a:t>
            </a:r>
            <a:endParaRPr lang="en-US" dirty="0"/>
          </a:p>
        </p:txBody>
      </p:sp>
      <p:sp>
        <p:nvSpPr>
          <p:cNvPr id="4" name="Rectangle 6"/>
          <p:cNvSpPr>
            <a:spLocks noGrp="1" noChangeArrowheads="1"/>
          </p:cNvSpPr>
          <p:nvPr>
            <p:ph type="ftr" sz="quarter" idx="11"/>
          </p:nvPr>
        </p:nvSpPr>
        <p:spPr>
          <a:xfrm>
            <a:off x="3124200" y="6629400"/>
            <a:ext cx="2895600" cy="228600"/>
          </a:xfrm>
          <a:ln/>
        </p:spPr>
        <p:txBody>
          <a:bodyPr/>
          <a:lstStyle>
            <a:lvl1pPr>
              <a:defRPr/>
            </a:lvl1pPr>
          </a:lstStyle>
          <a:p>
            <a:pPr>
              <a:defRPr/>
            </a:pPr>
            <a:r>
              <a:rPr lang="en-US" dirty="0"/>
              <a:t>2017-03-28 CBS Impact on CBSD</a:t>
            </a:r>
          </a:p>
        </p:txBody>
      </p:sp>
      <p:sp>
        <p:nvSpPr>
          <p:cNvPr id="5" name="Rectangle 7"/>
          <p:cNvSpPr>
            <a:spLocks noGrp="1" noChangeArrowheads="1"/>
          </p:cNvSpPr>
          <p:nvPr>
            <p:ph type="sldNum" sz="quarter" idx="12"/>
          </p:nvPr>
        </p:nvSpPr>
        <p:spPr>
          <a:ln/>
        </p:spPr>
        <p:txBody>
          <a:bodyPr/>
          <a:lstStyle>
            <a:lvl1pPr>
              <a:defRPr/>
            </a:lvl1pPr>
          </a:lstStyle>
          <a:p>
            <a:pPr>
              <a:defRPr/>
            </a:pPr>
            <a:fld id="{D0A8EF4F-2890-4178-B39A-33A7C5B7E4E5}" type="slidenum">
              <a:rPr lang="en-US"/>
              <a:pPr>
                <a:defRPr/>
              </a:pPr>
              <a:t>‹#›</a:t>
            </a:fld>
            <a:endParaRPr lang="en-US" dirty="0"/>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3/28/2017</a:t>
            </a:r>
          </a:p>
        </p:txBody>
      </p:sp>
      <p:sp>
        <p:nvSpPr>
          <p:cNvPr id="6" name="Footer Placeholder 5"/>
          <p:cNvSpPr>
            <a:spLocks noGrp="1"/>
          </p:cNvSpPr>
          <p:nvPr>
            <p:ph type="ftr" sz="quarter" idx="11"/>
          </p:nvPr>
        </p:nvSpPr>
        <p:spPr/>
        <p:txBody>
          <a:bodyPr/>
          <a:lstStyle/>
          <a:p>
            <a:r>
              <a:rPr lang="en-US"/>
              <a:t>2017-03-28 CBS Impact on CBSD</a:t>
            </a:r>
          </a:p>
        </p:txBody>
      </p:sp>
      <p:sp>
        <p:nvSpPr>
          <p:cNvPr id="7" name="Slide Number Placeholder 6"/>
          <p:cNvSpPr>
            <a:spLocks noGrp="1"/>
          </p:cNvSpPr>
          <p:nvPr>
            <p:ph type="sldNum" sz="quarter" idx="12"/>
          </p:nvPr>
        </p:nvSpPr>
        <p:spPr/>
        <p:txBody>
          <a:bodyPr/>
          <a:lstStyle/>
          <a:p>
            <a:fld id="{13D82CFC-8725-45CB-8CB1-23881D1E1314}" type="slidenum">
              <a:rPr lang="en-US" smtClean="0"/>
              <a:pPr/>
              <a:t>‹#›</a:t>
            </a:fld>
            <a:endParaRPr lang="en-US"/>
          </a:p>
        </p:txBody>
      </p:sp>
    </p:spTree>
    <p:extLst>
      <p:ext uri="{BB962C8B-B14F-4D97-AF65-F5344CB8AC3E}">
        <p14:creationId xmlns:p14="http://schemas.microsoft.com/office/powerpoint/2010/main" val="8116435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3/28/2017</a:t>
            </a:r>
          </a:p>
        </p:txBody>
      </p:sp>
      <p:sp>
        <p:nvSpPr>
          <p:cNvPr id="6" name="Footer Placeholder 5"/>
          <p:cNvSpPr>
            <a:spLocks noGrp="1"/>
          </p:cNvSpPr>
          <p:nvPr>
            <p:ph type="ftr" sz="quarter" idx="11"/>
          </p:nvPr>
        </p:nvSpPr>
        <p:spPr/>
        <p:txBody>
          <a:bodyPr/>
          <a:lstStyle/>
          <a:p>
            <a:r>
              <a:rPr lang="en-US"/>
              <a:t>2017-03-28 CBS Impact on CBSD</a:t>
            </a:r>
          </a:p>
        </p:txBody>
      </p:sp>
      <p:sp>
        <p:nvSpPr>
          <p:cNvPr id="7" name="Slide Number Placeholder 6"/>
          <p:cNvSpPr>
            <a:spLocks noGrp="1"/>
          </p:cNvSpPr>
          <p:nvPr>
            <p:ph type="sldNum" sz="quarter" idx="12"/>
          </p:nvPr>
        </p:nvSpPr>
        <p:spPr/>
        <p:txBody>
          <a:bodyPr/>
          <a:lstStyle/>
          <a:p>
            <a:fld id="{2F231FE7-1EA7-42F3-A25F-3A40B0023B1E}" type="slidenum">
              <a:rPr lang="en-US" smtClean="0"/>
              <a:pPr/>
              <a:t>‹#›</a:t>
            </a:fld>
            <a:endParaRPr lang="en-US"/>
          </a:p>
        </p:txBody>
      </p:sp>
    </p:spTree>
    <p:extLst>
      <p:ext uri="{BB962C8B-B14F-4D97-AF65-F5344CB8AC3E}">
        <p14:creationId xmlns:p14="http://schemas.microsoft.com/office/powerpoint/2010/main" val="40565904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3/28/2017</a:t>
            </a:r>
          </a:p>
        </p:txBody>
      </p:sp>
      <p:sp>
        <p:nvSpPr>
          <p:cNvPr id="6" name="Footer Placeholder 5"/>
          <p:cNvSpPr>
            <a:spLocks noGrp="1"/>
          </p:cNvSpPr>
          <p:nvPr>
            <p:ph type="ftr" sz="quarter" idx="11"/>
          </p:nvPr>
        </p:nvSpPr>
        <p:spPr/>
        <p:txBody>
          <a:bodyPr/>
          <a:lstStyle/>
          <a:p>
            <a:r>
              <a:rPr lang="en-US"/>
              <a:t>2017-03-28 CBS Impact on CBSD</a:t>
            </a:r>
          </a:p>
        </p:txBody>
      </p:sp>
      <p:sp>
        <p:nvSpPr>
          <p:cNvPr id="7" name="Slide Number Placeholder 6"/>
          <p:cNvSpPr>
            <a:spLocks noGrp="1"/>
          </p:cNvSpPr>
          <p:nvPr>
            <p:ph type="sldNum" sz="quarter" idx="12"/>
          </p:nvPr>
        </p:nvSpPr>
        <p:spPr/>
        <p:txBody>
          <a:bodyPr/>
          <a:lstStyle/>
          <a:p>
            <a:fld id="{2F231FE7-1EA7-42F3-A25F-3A40B0023B1E}" type="slidenum">
              <a:rPr lang="en-US" smtClean="0"/>
              <a:pPr/>
              <a:t>‹#›</a:t>
            </a:fld>
            <a:endParaRPr lang="en-US"/>
          </a:p>
        </p:txBody>
      </p:sp>
    </p:spTree>
    <p:extLst>
      <p:ext uri="{BB962C8B-B14F-4D97-AF65-F5344CB8AC3E}">
        <p14:creationId xmlns:p14="http://schemas.microsoft.com/office/powerpoint/2010/main" val="31574915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3/28/2017</a:t>
            </a:r>
          </a:p>
        </p:txBody>
      </p:sp>
      <p:sp>
        <p:nvSpPr>
          <p:cNvPr id="6" name="Footer Placeholder 5"/>
          <p:cNvSpPr>
            <a:spLocks noGrp="1"/>
          </p:cNvSpPr>
          <p:nvPr>
            <p:ph type="ftr" sz="quarter" idx="11"/>
          </p:nvPr>
        </p:nvSpPr>
        <p:spPr/>
        <p:txBody>
          <a:bodyPr/>
          <a:lstStyle/>
          <a:p>
            <a:r>
              <a:rPr lang="en-US"/>
              <a:t>2017-03-28 CBS Impact on CBSD</a:t>
            </a:r>
          </a:p>
        </p:txBody>
      </p:sp>
      <p:sp>
        <p:nvSpPr>
          <p:cNvPr id="7" name="Slide Number Placeholder 6"/>
          <p:cNvSpPr>
            <a:spLocks noGrp="1"/>
          </p:cNvSpPr>
          <p:nvPr>
            <p:ph type="sldNum" sz="quarter" idx="12"/>
          </p:nvPr>
        </p:nvSpPr>
        <p:spPr/>
        <p:txBody>
          <a:bodyPr/>
          <a:lstStyle/>
          <a:p>
            <a:fld id="{2F231FE7-1EA7-42F3-A25F-3A40B0023B1E}" type="slidenum">
              <a:rPr lang="en-US" smtClean="0"/>
              <a:pPr/>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512575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3/28/2017</a:t>
            </a:r>
          </a:p>
        </p:txBody>
      </p:sp>
      <p:sp>
        <p:nvSpPr>
          <p:cNvPr id="6" name="Footer Placeholder 5"/>
          <p:cNvSpPr>
            <a:spLocks noGrp="1"/>
          </p:cNvSpPr>
          <p:nvPr>
            <p:ph type="ftr" sz="quarter" idx="11"/>
          </p:nvPr>
        </p:nvSpPr>
        <p:spPr/>
        <p:txBody>
          <a:bodyPr/>
          <a:lstStyle/>
          <a:p>
            <a:r>
              <a:rPr lang="en-US"/>
              <a:t>2017-03-28 CBS Impact on CBSD</a:t>
            </a:r>
          </a:p>
        </p:txBody>
      </p:sp>
      <p:sp>
        <p:nvSpPr>
          <p:cNvPr id="7" name="Slide Number Placeholder 6"/>
          <p:cNvSpPr>
            <a:spLocks noGrp="1"/>
          </p:cNvSpPr>
          <p:nvPr>
            <p:ph type="sldNum" sz="quarter" idx="12"/>
          </p:nvPr>
        </p:nvSpPr>
        <p:spPr/>
        <p:txBody>
          <a:bodyPr/>
          <a:lstStyle/>
          <a:p>
            <a:fld id="{2F231FE7-1EA7-42F3-A25F-3A40B0023B1E}" type="slidenum">
              <a:rPr lang="en-US" smtClean="0"/>
              <a:pPr/>
              <a:t>‹#›</a:t>
            </a:fld>
            <a:endParaRPr lang="en-US"/>
          </a:p>
        </p:txBody>
      </p:sp>
    </p:spTree>
    <p:extLst>
      <p:ext uri="{BB962C8B-B14F-4D97-AF65-F5344CB8AC3E}">
        <p14:creationId xmlns:p14="http://schemas.microsoft.com/office/powerpoint/2010/main" val="27151123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r>
              <a:rPr lang="en-US"/>
              <a:t>3/28/2017</a:t>
            </a:r>
          </a:p>
        </p:txBody>
      </p:sp>
      <p:sp>
        <p:nvSpPr>
          <p:cNvPr id="4" name="Footer Placeholder 3"/>
          <p:cNvSpPr>
            <a:spLocks noGrp="1"/>
          </p:cNvSpPr>
          <p:nvPr>
            <p:ph type="ftr" sz="quarter" idx="11"/>
          </p:nvPr>
        </p:nvSpPr>
        <p:spPr/>
        <p:txBody>
          <a:bodyPr/>
          <a:lstStyle/>
          <a:p>
            <a:r>
              <a:rPr lang="en-US"/>
              <a:t>2017-03-28 CBS Impact on CBSD</a:t>
            </a:r>
          </a:p>
        </p:txBody>
      </p:sp>
      <p:sp>
        <p:nvSpPr>
          <p:cNvPr id="5" name="Slide Number Placeholder 4"/>
          <p:cNvSpPr>
            <a:spLocks noGrp="1"/>
          </p:cNvSpPr>
          <p:nvPr>
            <p:ph type="sldNum" sz="quarter" idx="12"/>
          </p:nvPr>
        </p:nvSpPr>
        <p:spPr/>
        <p:txBody>
          <a:bodyPr/>
          <a:lstStyle/>
          <a:p>
            <a:fld id="{2F231FE7-1EA7-42F3-A25F-3A40B0023B1E}" type="slidenum">
              <a:rPr lang="en-US" smtClean="0"/>
              <a:pPr/>
              <a:t>‹#›</a:t>
            </a:fld>
            <a:endParaRPr lang="en-US"/>
          </a:p>
        </p:txBody>
      </p:sp>
    </p:spTree>
    <p:extLst>
      <p:ext uri="{BB962C8B-B14F-4D97-AF65-F5344CB8AC3E}">
        <p14:creationId xmlns:p14="http://schemas.microsoft.com/office/powerpoint/2010/main" val="42034578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r>
              <a:rPr lang="en-US"/>
              <a:t>3/28/2017</a:t>
            </a:r>
          </a:p>
        </p:txBody>
      </p:sp>
      <p:sp>
        <p:nvSpPr>
          <p:cNvPr id="4" name="Footer Placeholder 3"/>
          <p:cNvSpPr>
            <a:spLocks noGrp="1"/>
          </p:cNvSpPr>
          <p:nvPr>
            <p:ph type="ftr" sz="quarter" idx="11"/>
          </p:nvPr>
        </p:nvSpPr>
        <p:spPr/>
        <p:txBody>
          <a:bodyPr/>
          <a:lstStyle/>
          <a:p>
            <a:r>
              <a:rPr lang="en-US"/>
              <a:t>2017-03-28 CBS Impact on CBSD</a:t>
            </a:r>
          </a:p>
        </p:txBody>
      </p:sp>
      <p:sp>
        <p:nvSpPr>
          <p:cNvPr id="5" name="Slide Number Placeholder 4"/>
          <p:cNvSpPr>
            <a:spLocks noGrp="1"/>
          </p:cNvSpPr>
          <p:nvPr>
            <p:ph type="sldNum" sz="quarter" idx="12"/>
          </p:nvPr>
        </p:nvSpPr>
        <p:spPr/>
        <p:txBody>
          <a:bodyPr/>
          <a:lstStyle/>
          <a:p>
            <a:fld id="{2F231FE7-1EA7-42F3-A25F-3A40B0023B1E}" type="slidenum">
              <a:rPr lang="en-US" smtClean="0"/>
              <a:pPr/>
              <a:t>‹#›</a:t>
            </a:fld>
            <a:endParaRPr lang="en-US"/>
          </a:p>
        </p:txBody>
      </p:sp>
    </p:spTree>
    <p:extLst>
      <p:ext uri="{BB962C8B-B14F-4D97-AF65-F5344CB8AC3E}">
        <p14:creationId xmlns:p14="http://schemas.microsoft.com/office/powerpoint/2010/main" val="9946911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3/28/2017</a:t>
            </a:r>
          </a:p>
        </p:txBody>
      </p:sp>
      <p:sp>
        <p:nvSpPr>
          <p:cNvPr id="5" name="Footer Placeholder 4"/>
          <p:cNvSpPr>
            <a:spLocks noGrp="1"/>
          </p:cNvSpPr>
          <p:nvPr>
            <p:ph type="ftr" sz="quarter" idx="11"/>
          </p:nvPr>
        </p:nvSpPr>
        <p:spPr/>
        <p:txBody>
          <a:bodyPr/>
          <a:lstStyle/>
          <a:p>
            <a:r>
              <a:rPr lang="en-US"/>
              <a:t>2017-03-28 CBS Impact on CBSD</a:t>
            </a:r>
          </a:p>
        </p:txBody>
      </p:sp>
      <p:sp>
        <p:nvSpPr>
          <p:cNvPr id="6" name="Slide Number Placeholder 5"/>
          <p:cNvSpPr>
            <a:spLocks noGrp="1"/>
          </p:cNvSpPr>
          <p:nvPr>
            <p:ph type="sldNum" sz="quarter" idx="12"/>
          </p:nvPr>
        </p:nvSpPr>
        <p:spPr/>
        <p:txBody>
          <a:bodyPr/>
          <a:lstStyle/>
          <a:p>
            <a:fld id="{655BBF39-01D8-44A2-BA87-B4D2045458B0}" type="slidenum">
              <a:rPr lang="en-US" smtClean="0"/>
              <a:pPr/>
              <a:t>‹#›</a:t>
            </a:fld>
            <a:endParaRPr lang="en-US"/>
          </a:p>
        </p:txBody>
      </p:sp>
    </p:spTree>
    <p:extLst>
      <p:ext uri="{BB962C8B-B14F-4D97-AF65-F5344CB8AC3E}">
        <p14:creationId xmlns:p14="http://schemas.microsoft.com/office/powerpoint/2010/main" val="35846604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3/28/2017</a:t>
            </a:r>
          </a:p>
        </p:txBody>
      </p:sp>
      <p:sp>
        <p:nvSpPr>
          <p:cNvPr id="5" name="Footer Placeholder 4"/>
          <p:cNvSpPr>
            <a:spLocks noGrp="1"/>
          </p:cNvSpPr>
          <p:nvPr>
            <p:ph type="ftr" sz="quarter" idx="11"/>
          </p:nvPr>
        </p:nvSpPr>
        <p:spPr/>
        <p:txBody>
          <a:bodyPr/>
          <a:lstStyle/>
          <a:p>
            <a:r>
              <a:rPr lang="en-US"/>
              <a:t>2017-03-28 CBS Impact on CBSD</a:t>
            </a:r>
            <a:endParaRPr lang="en-US" dirty="0"/>
          </a:p>
        </p:txBody>
      </p:sp>
      <p:sp>
        <p:nvSpPr>
          <p:cNvPr id="6" name="Slide Number Placeholder 5"/>
          <p:cNvSpPr>
            <a:spLocks noGrp="1"/>
          </p:cNvSpPr>
          <p:nvPr>
            <p:ph type="sldNum" sz="quarter" idx="12"/>
          </p:nvPr>
        </p:nvSpPr>
        <p:spPr/>
        <p:txBody>
          <a:bodyPr/>
          <a:lstStyle/>
          <a:p>
            <a:fld id="{377BE3FB-6477-48F7-9FEC-3EB2143FE6D2}" type="slidenum">
              <a:rPr lang="en-US" smtClean="0"/>
              <a:pPr/>
              <a:t>‹#›</a:t>
            </a:fld>
            <a:endParaRPr lang="en-US"/>
          </a:p>
        </p:txBody>
      </p:sp>
    </p:spTree>
    <p:extLst>
      <p:ext uri="{BB962C8B-B14F-4D97-AF65-F5344CB8AC3E}">
        <p14:creationId xmlns:p14="http://schemas.microsoft.com/office/powerpoint/2010/main" val="448249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457200" y="6613525"/>
            <a:ext cx="2133600" cy="244475"/>
          </a:xfrm>
          <a:ln/>
        </p:spPr>
        <p:txBody>
          <a:bodyPr/>
          <a:lstStyle>
            <a:lvl1pPr>
              <a:defRPr sz="800"/>
            </a:lvl1pPr>
          </a:lstStyle>
          <a:p>
            <a:pPr>
              <a:defRPr/>
            </a:pPr>
            <a:r>
              <a:rPr lang="en-US"/>
              <a:t>3/28/2017</a:t>
            </a:r>
            <a:endParaRPr lang="en-US" dirty="0"/>
          </a:p>
        </p:txBody>
      </p:sp>
      <p:sp>
        <p:nvSpPr>
          <p:cNvPr id="3" name="Rectangle 6"/>
          <p:cNvSpPr>
            <a:spLocks noGrp="1" noChangeArrowheads="1"/>
          </p:cNvSpPr>
          <p:nvPr>
            <p:ph type="ftr" sz="quarter" idx="11"/>
          </p:nvPr>
        </p:nvSpPr>
        <p:spPr>
          <a:xfrm>
            <a:off x="3124200" y="6629400"/>
            <a:ext cx="2895600" cy="228600"/>
          </a:xfrm>
          <a:ln/>
        </p:spPr>
        <p:txBody>
          <a:bodyPr/>
          <a:lstStyle>
            <a:lvl1pPr>
              <a:defRPr/>
            </a:lvl1pPr>
          </a:lstStyle>
          <a:p>
            <a:pPr>
              <a:defRPr/>
            </a:pPr>
            <a:r>
              <a:rPr lang="en-US" dirty="0"/>
              <a:t>2017-03-28 CBS Impact on CBSD</a:t>
            </a:r>
          </a:p>
        </p:txBody>
      </p:sp>
      <p:sp>
        <p:nvSpPr>
          <p:cNvPr id="4" name="Rectangle 7"/>
          <p:cNvSpPr>
            <a:spLocks noGrp="1" noChangeArrowheads="1"/>
          </p:cNvSpPr>
          <p:nvPr>
            <p:ph type="sldNum" sz="quarter" idx="12"/>
          </p:nvPr>
        </p:nvSpPr>
        <p:spPr>
          <a:xfrm>
            <a:off x="6477000" y="6613525"/>
            <a:ext cx="2362200" cy="244475"/>
          </a:xfrm>
          <a:ln/>
        </p:spPr>
        <p:txBody>
          <a:bodyPr/>
          <a:lstStyle>
            <a:lvl1pPr>
              <a:defRPr/>
            </a:lvl1pPr>
          </a:lstStyle>
          <a:p>
            <a:pPr>
              <a:defRPr/>
            </a:pPr>
            <a:fld id="{0EC70385-D42F-4FE6-9483-9A0E50FFCC9C}" type="slidenum">
              <a:rPr lang="en-US"/>
              <a:pPr>
                <a:defRPr/>
              </a:pPr>
              <a:t>‹#›</a:t>
            </a:fld>
            <a:endParaRPr lang="en-US"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a:t>3/28/2017</a:t>
            </a: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dirty="0"/>
              <a:t>2017-03-28 CBS Impact on CBSD</a:t>
            </a:r>
          </a:p>
        </p:txBody>
      </p:sp>
      <p:sp>
        <p:nvSpPr>
          <p:cNvPr id="7" name="Rectangle 7"/>
          <p:cNvSpPr>
            <a:spLocks noGrp="1" noChangeArrowheads="1"/>
          </p:cNvSpPr>
          <p:nvPr>
            <p:ph type="sldNum" sz="quarter" idx="12"/>
          </p:nvPr>
        </p:nvSpPr>
        <p:spPr>
          <a:ln/>
        </p:spPr>
        <p:txBody>
          <a:bodyPr/>
          <a:lstStyle>
            <a:lvl1pPr>
              <a:defRPr/>
            </a:lvl1pPr>
          </a:lstStyle>
          <a:p>
            <a:pPr>
              <a:defRPr/>
            </a:pPr>
            <a:fld id="{61966876-76FF-42C0-9109-B52E80AB1AA9}" type="slidenum">
              <a:rPr lang="en-US"/>
              <a:pPr>
                <a:defRPr/>
              </a:pPr>
              <a:t>‹#›</a:t>
            </a:fld>
            <a:endParaRPr lang="en-US"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a:t>3/28/2017</a:t>
            </a: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dirty="0"/>
              <a:t>2017-03-28 CBS Impact on CBSD</a:t>
            </a:r>
          </a:p>
        </p:txBody>
      </p:sp>
      <p:sp>
        <p:nvSpPr>
          <p:cNvPr id="7" name="Rectangle 7"/>
          <p:cNvSpPr>
            <a:spLocks noGrp="1" noChangeArrowheads="1"/>
          </p:cNvSpPr>
          <p:nvPr>
            <p:ph type="sldNum" sz="quarter" idx="12"/>
          </p:nvPr>
        </p:nvSpPr>
        <p:spPr>
          <a:ln/>
        </p:spPr>
        <p:txBody>
          <a:bodyPr/>
          <a:lstStyle>
            <a:lvl1pPr>
              <a:defRPr/>
            </a:lvl1pPr>
          </a:lstStyle>
          <a:p>
            <a:pPr>
              <a:defRPr/>
            </a:pPr>
            <a:fld id="{C65E1ED7-4687-4D00-8023-B376627D7D7E}" type="slidenum">
              <a:rPr lang="en-US"/>
              <a:pPr>
                <a:defRPr/>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Picture 2" descr="slidebackground"/>
          <p:cNvPicPr>
            <a:picLocks noChangeAspect="1" noChangeArrowheads="1"/>
          </p:cNvPicPr>
          <p:nvPr/>
        </p:nvPicPr>
        <p:blipFill>
          <a:blip r:embed="rId16" cstate="print"/>
          <a:srcRect/>
          <a:stretch>
            <a:fillRect/>
          </a:stretch>
        </p:blipFill>
        <p:spPr bwMode="auto">
          <a:xfrm>
            <a:off x="-228600" y="-366713"/>
            <a:ext cx="9372600" cy="7224713"/>
          </a:xfrm>
          <a:prstGeom prst="rect">
            <a:avLst/>
          </a:prstGeom>
          <a:noFill/>
          <a:ln w="9525">
            <a:noFill/>
            <a:miter lim="800000"/>
            <a:headEnd/>
            <a:tailEnd/>
          </a:ln>
        </p:spPr>
      </p:pic>
      <p:sp>
        <p:nvSpPr>
          <p:cNvPr id="139267" name="Rectangle 3"/>
          <p:cNvSpPr>
            <a:spLocks noGrp="1" noChangeArrowheads="1"/>
          </p:cNvSpPr>
          <p:nvPr>
            <p:ph type="title"/>
          </p:nvPr>
        </p:nvSpPr>
        <p:spPr bwMode="auto">
          <a:xfrm>
            <a:off x="457200" y="274638"/>
            <a:ext cx="8077200" cy="868362"/>
          </a:xfrm>
          <a:prstGeom prst="rect">
            <a:avLst/>
          </a:prstGeom>
          <a:noFill/>
          <a:ln w="9525">
            <a:noFill/>
            <a:miter lim="800000"/>
            <a:headEnd/>
            <a:tailEnd/>
          </a:ln>
          <a:effectLst>
            <a:outerShdw dist="12700" algn="ctr" rotWithShape="0">
              <a:schemeClr val="folHlink"/>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926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9269" name="Rectangle 5"/>
          <p:cNvSpPr>
            <a:spLocks noGrp="1" noChangeArrowheads="1"/>
          </p:cNvSpPr>
          <p:nvPr>
            <p:ph type="dt" sz="half" idx="2"/>
          </p:nvPr>
        </p:nvSpPr>
        <p:spPr bwMode="auto">
          <a:xfrm>
            <a:off x="38100" y="65754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smtClean="0">
                <a:effectLst/>
              </a:defRPr>
            </a:lvl1pPr>
          </a:lstStyle>
          <a:p>
            <a:pPr>
              <a:defRPr/>
            </a:pPr>
            <a:r>
              <a:rPr lang="en-US"/>
              <a:t>3/28/2017</a:t>
            </a:r>
            <a:endParaRPr lang="en-US" dirty="0"/>
          </a:p>
        </p:txBody>
      </p:sp>
      <p:sp>
        <p:nvSpPr>
          <p:cNvPr id="139270" name="Rectangle 6"/>
          <p:cNvSpPr>
            <a:spLocks noGrp="1" noChangeArrowheads="1"/>
          </p:cNvSpPr>
          <p:nvPr>
            <p:ph type="ftr" sz="quarter" idx="3"/>
          </p:nvPr>
        </p:nvSpPr>
        <p:spPr bwMode="auto">
          <a:xfrm>
            <a:off x="312420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600" smtClean="0">
                <a:effectLst/>
              </a:defRPr>
            </a:lvl1pPr>
          </a:lstStyle>
          <a:p>
            <a:pPr>
              <a:defRPr/>
            </a:pPr>
            <a:r>
              <a:rPr lang="en-US"/>
              <a:t>2017-03-28 CBS Impact on CBSD</a:t>
            </a:r>
            <a:endParaRPr lang="en-US" dirty="0"/>
          </a:p>
        </p:txBody>
      </p:sp>
      <p:sp>
        <p:nvSpPr>
          <p:cNvPr id="139271" name="Rectangle 7"/>
          <p:cNvSpPr>
            <a:spLocks noGrp="1" noChangeArrowheads="1"/>
          </p:cNvSpPr>
          <p:nvPr>
            <p:ph type="sldNum" sz="quarter" idx="4"/>
          </p:nvPr>
        </p:nvSpPr>
        <p:spPr bwMode="auto">
          <a:xfrm>
            <a:off x="6477000" y="6623050"/>
            <a:ext cx="23622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effectLst/>
              </a:defRPr>
            </a:lvl1pPr>
          </a:lstStyle>
          <a:p>
            <a:pPr>
              <a:defRPr/>
            </a:pPr>
            <a:fld id="{F4C9A808-A348-4EDB-ABD7-0CCB793582D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Lst>
  <p:transition spd="med"/>
  <p:hf hdr="0"/>
  <p:txStyles>
    <p:titleStyle>
      <a:lvl1pPr algn="ctr" rtl="0" eaLnBrk="0" fontAlgn="base" hangingPunct="0">
        <a:spcBef>
          <a:spcPct val="0"/>
        </a:spcBef>
        <a:spcAft>
          <a:spcPct val="0"/>
        </a:spcAft>
        <a:defRPr sz="4400">
          <a:solidFill>
            <a:srgbClr val="FFFF00"/>
          </a:solidFill>
          <a:effectLst/>
          <a:latin typeface="+mj-lt"/>
          <a:ea typeface="+mj-ea"/>
          <a:cs typeface="+mj-cs"/>
        </a:defRPr>
      </a:lvl1pPr>
      <a:lvl2pPr algn="ctr" rtl="0" eaLnBrk="0" fontAlgn="base" hangingPunct="0">
        <a:spcBef>
          <a:spcPct val="0"/>
        </a:spcBef>
        <a:spcAft>
          <a:spcPct val="0"/>
        </a:spcAft>
        <a:defRPr sz="4400">
          <a:solidFill>
            <a:srgbClr val="FFFF00"/>
          </a:solidFill>
          <a:latin typeface="Arial" charset="0"/>
        </a:defRPr>
      </a:lvl2pPr>
      <a:lvl3pPr algn="ctr" rtl="0" eaLnBrk="0" fontAlgn="base" hangingPunct="0">
        <a:spcBef>
          <a:spcPct val="0"/>
        </a:spcBef>
        <a:spcAft>
          <a:spcPct val="0"/>
        </a:spcAft>
        <a:defRPr sz="4400">
          <a:solidFill>
            <a:srgbClr val="FFFF00"/>
          </a:solidFill>
          <a:latin typeface="Arial" charset="0"/>
        </a:defRPr>
      </a:lvl3pPr>
      <a:lvl4pPr algn="ctr" rtl="0" eaLnBrk="0" fontAlgn="base" hangingPunct="0">
        <a:spcBef>
          <a:spcPct val="0"/>
        </a:spcBef>
        <a:spcAft>
          <a:spcPct val="0"/>
        </a:spcAft>
        <a:defRPr sz="4400">
          <a:solidFill>
            <a:srgbClr val="FFFF00"/>
          </a:solidFill>
          <a:latin typeface="Arial" charset="0"/>
        </a:defRPr>
      </a:lvl4pPr>
      <a:lvl5pPr algn="ctr" rtl="0" eaLnBrk="0" fontAlgn="base" hangingPunct="0">
        <a:spcBef>
          <a:spcPct val="0"/>
        </a:spcBef>
        <a:spcAft>
          <a:spcPct val="0"/>
        </a:spcAft>
        <a:defRPr sz="4400">
          <a:solidFill>
            <a:srgbClr val="FFFF00"/>
          </a:solidFill>
          <a:latin typeface="Arial" charset="0"/>
        </a:defRPr>
      </a:lvl5pPr>
      <a:lvl6pPr marL="457200" algn="ctr" rtl="0" fontAlgn="base">
        <a:spcBef>
          <a:spcPct val="0"/>
        </a:spcBef>
        <a:spcAft>
          <a:spcPct val="0"/>
        </a:spcAft>
        <a:defRPr sz="4400">
          <a:solidFill>
            <a:srgbClr val="FFFF00"/>
          </a:solidFill>
          <a:latin typeface="Arial" charset="0"/>
        </a:defRPr>
      </a:lvl6pPr>
      <a:lvl7pPr marL="914400" algn="ctr" rtl="0" fontAlgn="base">
        <a:spcBef>
          <a:spcPct val="0"/>
        </a:spcBef>
        <a:spcAft>
          <a:spcPct val="0"/>
        </a:spcAft>
        <a:defRPr sz="4400">
          <a:solidFill>
            <a:srgbClr val="FFFF00"/>
          </a:solidFill>
          <a:latin typeface="Arial" charset="0"/>
        </a:defRPr>
      </a:lvl7pPr>
      <a:lvl8pPr marL="1371600" algn="ctr" rtl="0" fontAlgn="base">
        <a:spcBef>
          <a:spcPct val="0"/>
        </a:spcBef>
        <a:spcAft>
          <a:spcPct val="0"/>
        </a:spcAft>
        <a:defRPr sz="4400">
          <a:solidFill>
            <a:srgbClr val="FFFF00"/>
          </a:solidFill>
          <a:latin typeface="Arial" charset="0"/>
        </a:defRPr>
      </a:lvl8pPr>
      <a:lvl9pPr marL="1828800" algn="ctr" rtl="0" fontAlgn="base">
        <a:spcBef>
          <a:spcPct val="0"/>
        </a:spcBef>
        <a:spcAft>
          <a:spcPct val="0"/>
        </a:spcAft>
        <a:defRPr sz="4400">
          <a:solidFill>
            <a:srgbClr val="FFFF00"/>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effectLst/>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effectLst/>
          <a:latin typeface="+mn-lt"/>
        </a:defRPr>
      </a:lvl2pPr>
      <a:lvl3pPr marL="1143000" indent="-228600" algn="l" rtl="0" eaLnBrk="0" fontAlgn="base" hangingPunct="0">
        <a:spcBef>
          <a:spcPct val="20000"/>
        </a:spcBef>
        <a:spcAft>
          <a:spcPct val="0"/>
        </a:spcAft>
        <a:buChar char="•"/>
        <a:defRPr sz="2400">
          <a:solidFill>
            <a:schemeClr val="bg1"/>
          </a:solidFill>
          <a:effectLst/>
          <a:latin typeface="+mn-lt"/>
        </a:defRPr>
      </a:lvl3pPr>
      <a:lvl4pPr marL="1600200" indent="-228600" algn="l" rtl="0" eaLnBrk="0" fontAlgn="base" hangingPunct="0">
        <a:spcBef>
          <a:spcPct val="20000"/>
        </a:spcBef>
        <a:spcAft>
          <a:spcPct val="0"/>
        </a:spcAft>
        <a:buChar char="–"/>
        <a:defRPr sz="2000">
          <a:solidFill>
            <a:schemeClr val="bg1"/>
          </a:solidFill>
          <a:effectLst/>
          <a:latin typeface="+mn-lt"/>
        </a:defRPr>
      </a:lvl4pPr>
      <a:lvl5pPr marL="2057400" indent="-228600" algn="l" rtl="0" eaLnBrk="0" fontAlgn="base" hangingPunct="0">
        <a:spcBef>
          <a:spcPct val="20000"/>
        </a:spcBef>
        <a:spcAft>
          <a:spcPct val="0"/>
        </a:spcAft>
        <a:buChar char="»"/>
        <a:defRPr sz="2000">
          <a:solidFill>
            <a:schemeClr val="bg1"/>
          </a:solidFill>
          <a:effectLst/>
          <a:latin typeface="+mn-lt"/>
        </a:defRPr>
      </a:lvl5pPr>
      <a:lvl6pPr marL="2514600" indent="-228600" algn="l" rtl="0" fontAlgn="base">
        <a:spcBef>
          <a:spcPct val="20000"/>
        </a:spcBef>
        <a:spcAft>
          <a:spcPct val="0"/>
        </a:spcAft>
        <a:buChar char="»"/>
        <a:defRPr sz="2000">
          <a:solidFill>
            <a:schemeClr val="bg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a:solidFill>
            <a:schemeClr val="bg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a:solidFill>
            <a:schemeClr val="bg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a:solidFill>
            <a:schemeClr val="bg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434" name="Picture 2" descr="slidebackground"/>
          <p:cNvPicPr>
            <a:picLocks noChangeAspect="1" noChangeArrowheads="1"/>
          </p:cNvPicPr>
          <p:nvPr/>
        </p:nvPicPr>
        <p:blipFill>
          <a:blip r:embed="rId13" cstate="print"/>
          <a:srcRect/>
          <a:stretch>
            <a:fillRect/>
          </a:stretch>
        </p:blipFill>
        <p:spPr bwMode="auto">
          <a:xfrm>
            <a:off x="0" y="-190500"/>
            <a:ext cx="9144000" cy="7048500"/>
          </a:xfrm>
          <a:prstGeom prst="rect">
            <a:avLst/>
          </a:prstGeom>
          <a:noFill/>
          <a:ln w="9525">
            <a:noFill/>
            <a:miter lim="800000"/>
            <a:headEnd/>
            <a:tailEnd/>
          </a:ln>
        </p:spPr>
      </p:pic>
      <p:sp>
        <p:nvSpPr>
          <p:cNvPr id="140291" name="Rectangle 3"/>
          <p:cNvSpPr>
            <a:spLocks noGrp="1" noChangeArrowheads="1"/>
          </p:cNvSpPr>
          <p:nvPr>
            <p:ph type="title"/>
          </p:nvPr>
        </p:nvSpPr>
        <p:spPr bwMode="auto">
          <a:xfrm>
            <a:off x="457200" y="274638"/>
            <a:ext cx="8077200" cy="868362"/>
          </a:xfrm>
          <a:prstGeom prst="rect">
            <a:avLst/>
          </a:prstGeom>
          <a:noFill/>
          <a:ln w="9525">
            <a:noFill/>
            <a:miter lim="800000"/>
            <a:headEnd/>
            <a:tailEnd/>
          </a:ln>
          <a:effectLst>
            <a:outerShdw dist="12700" algn="ctr" rotWithShape="0">
              <a:schemeClr val="folHlink"/>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0292"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0293" name="Rectangle 5"/>
          <p:cNvSpPr>
            <a:spLocks noGrp="1" noChangeArrowheads="1"/>
          </p:cNvSpPr>
          <p:nvPr>
            <p:ph type="dt" sz="half" idx="2"/>
          </p:nvPr>
        </p:nvSpPr>
        <p:spPr bwMode="auto">
          <a:xfrm>
            <a:off x="457200" y="6583363"/>
            <a:ext cx="2133600" cy="138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smtClean="0"/>
            </a:lvl1pPr>
          </a:lstStyle>
          <a:p>
            <a:pPr>
              <a:defRPr/>
            </a:pPr>
            <a:r>
              <a:rPr lang="en-US"/>
              <a:t>3/28/2017</a:t>
            </a:r>
            <a:endParaRPr lang="en-US" dirty="0"/>
          </a:p>
        </p:txBody>
      </p:sp>
      <p:sp>
        <p:nvSpPr>
          <p:cNvPr id="140294" name="Rectangle 6"/>
          <p:cNvSpPr>
            <a:spLocks noGrp="1" noChangeArrowheads="1"/>
          </p:cNvSpPr>
          <p:nvPr>
            <p:ph type="ftr" sz="quarter" idx="3"/>
          </p:nvPr>
        </p:nvSpPr>
        <p:spPr bwMode="auto">
          <a:xfrm>
            <a:off x="312420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600" smtClean="0"/>
            </a:lvl1pPr>
          </a:lstStyle>
          <a:p>
            <a:pPr>
              <a:defRPr/>
            </a:pPr>
            <a:r>
              <a:rPr lang="en-US" dirty="0"/>
              <a:t>2017-03-28 CBS Impact on CBSD</a:t>
            </a:r>
          </a:p>
        </p:txBody>
      </p:sp>
      <p:sp>
        <p:nvSpPr>
          <p:cNvPr id="140295" name="Rectangle 7"/>
          <p:cNvSpPr>
            <a:spLocks noGrp="1" noChangeArrowheads="1"/>
          </p:cNvSpPr>
          <p:nvPr>
            <p:ph type="sldNum" sz="quarter" idx="4"/>
          </p:nvPr>
        </p:nvSpPr>
        <p:spPr bwMode="auto">
          <a:xfrm>
            <a:off x="6553200" y="6629400"/>
            <a:ext cx="23622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vl1pPr>
          </a:lstStyle>
          <a:p>
            <a:pPr>
              <a:defRPr/>
            </a:pPr>
            <a:fld id="{F4755FF5-E6D1-4374-A6B9-2C020AEBDD1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spd="med"/>
  <p:hf hdr="0"/>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Arial" charset="0"/>
        </a:defRPr>
      </a:lvl2pPr>
      <a:lvl3pPr algn="ctr" rtl="0" eaLnBrk="0" fontAlgn="base" hangingPunct="0">
        <a:spcBef>
          <a:spcPct val="0"/>
        </a:spcBef>
        <a:spcAft>
          <a:spcPct val="0"/>
        </a:spcAft>
        <a:defRPr sz="4400">
          <a:solidFill>
            <a:srgbClr val="FFFF00"/>
          </a:solidFill>
          <a:latin typeface="Arial" charset="0"/>
        </a:defRPr>
      </a:lvl3pPr>
      <a:lvl4pPr algn="ctr" rtl="0" eaLnBrk="0" fontAlgn="base" hangingPunct="0">
        <a:spcBef>
          <a:spcPct val="0"/>
        </a:spcBef>
        <a:spcAft>
          <a:spcPct val="0"/>
        </a:spcAft>
        <a:defRPr sz="4400">
          <a:solidFill>
            <a:srgbClr val="FFFF00"/>
          </a:solidFill>
          <a:latin typeface="Arial" charset="0"/>
        </a:defRPr>
      </a:lvl4pPr>
      <a:lvl5pPr algn="ctr" rtl="0" eaLnBrk="0" fontAlgn="base" hangingPunct="0">
        <a:spcBef>
          <a:spcPct val="0"/>
        </a:spcBef>
        <a:spcAft>
          <a:spcPct val="0"/>
        </a:spcAft>
        <a:defRPr sz="4400">
          <a:solidFill>
            <a:srgbClr val="FFFF00"/>
          </a:solidFill>
          <a:latin typeface="Arial" charset="0"/>
        </a:defRPr>
      </a:lvl5pPr>
      <a:lvl6pPr marL="457200" algn="ctr" rtl="0" fontAlgn="base">
        <a:spcBef>
          <a:spcPct val="0"/>
        </a:spcBef>
        <a:spcAft>
          <a:spcPct val="0"/>
        </a:spcAft>
        <a:defRPr sz="4400">
          <a:solidFill>
            <a:srgbClr val="FFFF00"/>
          </a:solidFill>
          <a:latin typeface="Arial" charset="0"/>
        </a:defRPr>
      </a:lvl6pPr>
      <a:lvl7pPr marL="914400" algn="ctr" rtl="0" fontAlgn="base">
        <a:spcBef>
          <a:spcPct val="0"/>
        </a:spcBef>
        <a:spcAft>
          <a:spcPct val="0"/>
        </a:spcAft>
        <a:defRPr sz="4400">
          <a:solidFill>
            <a:srgbClr val="FFFF00"/>
          </a:solidFill>
          <a:latin typeface="Arial" charset="0"/>
        </a:defRPr>
      </a:lvl7pPr>
      <a:lvl8pPr marL="1371600" algn="ctr" rtl="0" fontAlgn="base">
        <a:spcBef>
          <a:spcPct val="0"/>
        </a:spcBef>
        <a:spcAft>
          <a:spcPct val="0"/>
        </a:spcAft>
        <a:defRPr sz="4400">
          <a:solidFill>
            <a:srgbClr val="FFFF00"/>
          </a:solidFill>
          <a:latin typeface="Arial" charset="0"/>
        </a:defRPr>
      </a:lvl8pPr>
      <a:lvl9pPr marL="1828800" algn="ctr" rtl="0" fontAlgn="base">
        <a:spcBef>
          <a:spcPct val="0"/>
        </a:spcBef>
        <a:spcAft>
          <a:spcPct val="0"/>
        </a:spcAft>
        <a:defRPr sz="4400">
          <a:solidFill>
            <a:srgbClr val="FFFF00"/>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a:solidFill>
            <a:schemeClr val="bg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bg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a:solidFill>
            <a:schemeClr val="bg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a:solidFill>
            <a:schemeClr val="bg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a:solidFill>
            <a:schemeClr val="bg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a:solidFill>
            <a:schemeClr val="bg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a:solidFill>
            <a:schemeClr val="bg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7" name="Right Triangle 6"/>
          <p:cNvSpPr/>
          <p:nvPr/>
        </p:nvSpPr>
        <p:spPr>
          <a:xfrm>
            <a:off x="14068" y="21101"/>
            <a:ext cx="9129932" cy="6836899"/>
          </a:xfrm>
          <a:prstGeom prst="rtTriangle">
            <a:avLst/>
          </a:prstGeom>
          <a:gradFill flip="none" rotWithShape="1">
            <a:gsLst>
              <a:gs pos="0">
                <a:schemeClr val="tx1">
                  <a:tint val="95000"/>
                  <a:satMod val="200000"/>
                  <a:alpha val="10000"/>
                </a:schemeClr>
              </a:gs>
              <a:gs pos="70000">
                <a:schemeClr val="tx1">
                  <a:tint val="80000"/>
                  <a:satMod val="200000"/>
                  <a:alpha val="8000"/>
                </a:schemeClr>
              </a:gs>
              <a:gs pos="100000">
                <a:schemeClr val="tx1">
                  <a:tint val="50000"/>
                  <a:satMod val="175000"/>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lang="en-US"/>
              <a:t>Click to edit Master title style</a:t>
            </a:r>
            <a:endParaRPr lang="en-US" dirty="0"/>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2"/>
          </p:nvPr>
        </p:nvSpPr>
        <p:spPr>
          <a:xfrm>
            <a:off x="4800600" y="6556248"/>
            <a:ext cx="2133600" cy="301752"/>
          </a:xfrm>
          <a:prstGeom prst="rect">
            <a:avLst/>
          </a:prstGeom>
        </p:spPr>
        <p:txBody>
          <a:bodyPr vert="horz" anchor="b"/>
          <a:lstStyle>
            <a:lvl1pPr algn="l">
              <a:defRPr sz="1000" b="0">
                <a:solidFill>
                  <a:schemeClr val="tx1"/>
                </a:solidFill>
              </a:defRPr>
            </a:lvl1pPr>
          </a:lstStyle>
          <a:p>
            <a:r>
              <a:rPr lang="en-US" sz="1000" b="0">
                <a:solidFill>
                  <a:schemeClr val="tx1"/>
                </a:solidFill>
              </a:rPr>
              <a:t>3/28/2017</a:t>
            </a:r>
            <a:endParaRPr lang="en-US" sz="1000" b="0" dirty="0">
              <a:solidFill>
                <a:schemeClr val="tx1"/>
              </a:solidFill>
            </a:endParaRPr>
          </a:p>
        </p:txBody>
      </p:sp>
      <p:sp>
        <p:nvSpPr>
          <p:cNvPr id="3" name="Footer Placeholder 2"/>
          <p:cNvSpPr>
            <a:spLocks noGrp="1"/>
          </p:cNvSpPr>
          <p:nvPr>
            <p:ph type="ftr" sz="quarter" idx="3"/>
          </p:nvPr>
        </p:nvSpPr>
        <p:spPr>
          <a:xfrm>
            <a:off x="381000" y="6557169"/>
            <a:ext cx="4260056" cy="300831"/>
          </a:xfrm>
          <a:prstGeom prst="rect">
            <a:avLst/>
          </a:prstGeom>
        </p:spPr>
        <p:txBody>
          <a:bodyPr vert="horz" anchor="b"/>
          <a:lstStyle>
            <a:lvl1pPr algn="r">
              <a:defRPr sz="1000">
                <a:solidFill>
                  <a:schemeClr val="tx1"/>
                </a:solidFill>
              </a:defRPr>
            </a:lvl1pPr>
          </a:lstStyle>
          <a:p>
            <a:pPr algn="r"/>
            <a:r>
              <a:rPr lang="en-US" sz="1000" dirty="0">
                <a:solidFill>
                  <a:schemeClr val="tx1"/>
                </a:solidFill>
              </a:rPr>
              <a:t>2017-03-28 CBS Impact on CBSD</a:t>
            </a:r>
          </a:p>
        </p:txBody>
      </p:sp>
      <p:sp>
        <p:nvSpPr>
          <p:cNvPr id="23" name="Slide Number Placeholder 22"/>
          <p:cNvSpPr>
            <a:spLocks noGrp="1"/>
          </p:cNvSpPr>
          <p:nvPr>
            <p:ph type="sldNum" sz="quarter" idx="4"/>
          </p:nvPr>
        </p:nvSpPr>
        <p:spPr>
          <a:xfrm>
            <a:off x="7620000" y="6556248"/>
            <a:ext cx="502920" cy="301752"/>
          </a:xfrm>
          <a:prstGeom prst="rect">
            <a:avLst/>
          </a:prstGeom>
        </p:spPr>
        <p:txBody>
          <a:bodyPr vert="horz" anchor="b"/>
          <a:lstStyle>
            <a:lvl1pPr algn="ctr">
              <a:defRPr sz="1200">
                <a:solidFill>
                  <a:schemeClr val="tx1"/>
                </a:solidFill>
              </a:defRPr>
            </a:lvl1pPr>
          </a:lstStyle>
          <a:p>
            <a:pPr algn="ctr"/>
            <a:fld id="{49598980-D22C-4904-9F8F-3DB09B2ECD84}" type="slidenum">
              <a:rPr lang="en-US" sz="1200" smtClean="0">
                <a:solidFill>
                  <a:schemeClr val="tx1"/>
                </a:solidFill>
              </a:rPr>
              <a:pPr algn="ctr"/>
              <a:t>‹#›</a:t>
            </a:fld>
            <a:endParaRPr lang="en-US" sz="1200" dirty="0">
              <a:solidFill>
                <a:schemeClr val="tx1"/>
              </a:solidFill>
            </a:endParaRPr>
          </a:p>
        </p:txBody>
      </p:sp>
    </p:spTree>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transition spd="med"/>
  <p:hf hdr="0"/>
  <p:txStyles>
    <p:titleStyle>
      <a:lvl1pPr marL="484632" algn="l" rtl="0" eaLnBrk="1" latinLnBrk="0" hangingPunct="1">
        <a:spcBef>
          <a:spcPct val="0"/>
        </a:spcBef>
        <a:buNone/>
        <a:defRPr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effectLst/>
              </a:defRPr>
            </a:lvl1pPr>
          </a:lstStyle>
          <a:p>
            <a:pPr>
              <a:defRPr/>
            </a:pPr>
            <a:r>
              <a:rPr lang="en-US"/>
              <a:t>3/28/2017</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effectLst/>
              </a:defRPr>
            </a:lvl1pPr>
          </a:lstStyle>
          <a:p>
            <a:pPr>
              <a:defRPr/>
            </a:pPr>
            <a:r>
              <a:rPr lang="en-US"/>
              <a:t>2017-03-28 CBS Impact on CBSD</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effectLst/>
              </a:defRPr>
            </a:lvl1pPr>
          </a:lstStyle>
          <a:p>
            <a:pPr>
              <a:defRPr/>
            </a:pPr>
            <a:fld id="{F4C9A808-A348-4EDB-ABD7-0CCB793582DF}" type="slidenum">
              <a:rPr lang="en-US" smtClean="0"/>
              <a:pPr>
                <a:defRPr/>
              </a:pPr>
              <a:t>‹#›</a:t>
            </a:fld>
            <a:endParaRPr lang="en-US" dirty="0"/>
          </a:p>
        </p:txBody>
      </p:sp>
    </p:spTree>
    <p:extLst>
      <p:ext uri="{BB962C8B-B14F-4D97-AF65-F5344CB8AC3E}">
        <p14:creationId xmlns:p14="http://schemas.microsoft.com/office/powerpoint/2010/main" val="2888861045"/>
      </p:ext>
    </p:extLst>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hf hdr="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effectLst/>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r>
              <a:rPr lang="en-US"/>
              <a:t>3/28/2017</a:t>
            </a:r>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2017-03-28 CBS Impact on CBSD</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F231FE7-1EA7-42F3-A25F-3A40B0023B1E}" type="slidenum">
              <a:rPr lang="en-US" smtClean="0"/>
              <a:pPr/>
              <a:t>‹#›</a:t>
            </a:fld>
            <a:endParaRPr lang="en-US"/>
          </a:p>
        </p:txBody>
      </p:sp>
    </p:spTree>
    <p:extLst>
      <p:ext uri="{BB962C8B-B14F-4D97-AF65-F5344CB8AC3E}">
        <p14:creationId xmlns:p14="http://schemas.microsoft.com/office/powerpoint/2010/main" val="1574343952"/>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hf hdr="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6.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0.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6.xml"/><Relationship Id="rId1" Type="http://schemas.openxmlformats.org/officeDocument/2006/relationships/vmlDrawing" Target="../drawings/vmlDrawing3.vml"/><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6.xml"/><Relationship Id="rId1" Type="http://schemas.openxmlformats.org/officeDocument/2006/relationships/vmlDrawing" Target="../drawings/vmlDrawing4.vml"/><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C0DE974B-3A02-4EDC-9AFD-F507D74A056A}" type="slidenum">
              <a:rPr lang="en-US"/>
              <a:pPr/>
              <a:t>1</a:t>
            </a:fld>
            <a:endParaRPr lang="en-US" dirty="0"/>
          </a:p>
        </p:txBody>
      </p:sp>
      <p:sp>
        <p:nvSpPr>
          <p:cNvPr id="17413" name="Rectangle 5"/>
          <p:cNvSpPr>
            <a:spLocks noGrp="1" noChangeArrowheads="1"/>
          </p:cNvSpPr>
          <p:nvPr>
            <p:ph type="ctrTitle"/>
          </p:nvPr>
        </p:nvSpPr>
        <p:spPr>
          <a:xfrm>
            <a:off x="381000" y="2130425"/>
            <a:ext cx="8305800" cy="2136775"/>
          </a:xfrm>
        </p:spPr>
        <p:txBody>
          <a:bodyPr/>
          <a:lstStyle/>
          <a:p>
            <a:pPr eaLnBrk="1" hangingPunct="1">
              <a:defRPr/>
            </a:pPr>
            <a:r>
              <a:rPr lang="en-US" b="1" dirty="0">
                <a:solidFill>
                  <a:schemeClr val="bg1"/>
                </a:solidFill>
              </a:rPr>
              <a:t>2017-18 Budget Update</a:t>
            </a:r>
            <a:br>
              <a:rPr lang="en-US" b="1" dirty="0">
                <a:solidFill>
                  <a:schemeClr val="bg1"/>
                </a:solidFill>
              </a:rPr>
            </a:br>
            <a:br>
              <a:rPr lang="en-US" b="1" dirty="0">
                <a:solidFill>
                  <a:schemeClr val="bg1"/>
                </a:solidFill>
              </a:rPr>
            </a:br>
            <a:r>
              <a:rPr lang="en-US" sz="2400" b="1" dirty="0">
                <a:solidFill>
                  <a:schemeClr val="bg1"/>
                </a:solidFill>
              </a:rPr>
              <a:t>March 28</a:t>
            </a:r>
            <a:r>
              <a:rPr lang="en-US" sz="2400" b="1" baseline="30000" dirty="0">
                <a:solidFill>
                  <a:schemeClr val="bg1"/>
                </a:solidFill>
              </a:rPr>
              <a:t>th</a:t>
            </a:r>
            <a:r>
              <a:rPr lang="en-US" sz="2400" b="1" dirty="0">
                <a:solidFill>
                  <a:schemeClr val="bg1"/>
                </a:solidFill>
              </a:rPr>
              <a:t>, 2017</a:t>
            </a:r>
            <a:br>
              <a:rPr lang="en-US" sz="2400" b="1" dirty="0">
                <a:solidFill>
                  <a:schemeClr val="bg1"/>
                </a:solidFill>
              </a:rPr>
            </a:br>
            <a:endParaRPr lang="en-US" b="1" dirty="0">
              <a:solidFill>
                <a:schemeClr val="bg1"/>
              </a:solidFill>
            </a:endParaRPr>
          </a:p>
        </p:txBody>
      </p:sp>
      <p:sp>
        <p:nvSpPr>
          <p:cNvPr id="4" name="Date Placeholder 3"/>
          <p:cNvSpPr>
            <a:spLocks noGrp="1"/>
          </p:cNvSpPr>
          <p:nvPr>
            <p:ph type="dt" sz="half" idx="10"/>
          </p:nvPr>
        </p:nvSpPr>
        <p:spPr/>
        <p:txBody>
          <a:bodyPr/>
          <a:lstStyle/>
          <a:p>
            <a:pPr>
              <a:defRPr/>
            </a:pPr>
            <a:r>
              <a:rPr lang="en-US"/>
              <a:t>3/28/2017</a:t>
            </a:r>
            <a:endParaRPr lang="en-US" dirty="0"/>
          </a:p>
        </p:txBody>
      </p:sp>
      <p:sp>
        <p:nvSpPr>
          <p:cNvPr id="5" name="Footer Placeholder 4"/>
          <p:cNvSpPr>
            <a:spLocks noGrp="1"/>
          </p:cNvSpPr>
          <p:nvPr>
            <p:ph type="ftr" sz="quarter" idx="11"/>
          </p:nvPr>
        </p:nvSpPr>
        <p:spPr/>
        <p:txBody>
          <a:bodyPr/>
          <a:lstStyle/>
          <a:p>
            <a:pPr>
              <a:defRPr/>
            </a:pPr>
            <a:r>
              <a:rPr lang="en-US" dirty="0"/>
              <a:t>2017-03-28 CBS Impact on CBSD</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4168"/>
            <a:ext cx="8534400" cy="554029"/>
          </a:xfrm>
        </p:spPr>
        <p:txBody>
          <a:bodyPr/>
          <a:lstStyle/>
          <a:p>
            <a:r>
              <a:rPr lang="en-US" sz="3600" dirty="0"/>
              <a:t>2017-18 Pennsylvania State Budget </a:t>
            </a:r>
          </a:p>
        </p:txBody>
      </p:sp>
      <p:sp>
        <p:nvSpPr>
          <p:cNvPr id="4" name="Date Placeholder 3"/>
          <p:cNvSpPr>
            <a:spLocks noGrp="1"/>
          </p:cNvSpPr>
          <p:nvPr>
            <p:ph type="dt" sz="half" idx="10"/>
          </p:nvPr>
        </p:nvSpPr>
        <p:spPr/>
        <p:txBody>
          <a:bodyPr/>
          <a:lstStyle/>
          <a:p>
            <a:pPr>
              <a:defRPr/>
            </a:pPr>
            <a:r>
              <a:rPr lang="en-US"/>
              <a:t>3/28/2017</a:t>
            </a:r>
            <a:endParaRPr lang="en-US" dirty="0"/>
          </a:p>
        </p:txBody>
      </p:sp>
      <p:sp>
        <p:nvSpPr>
          <p:cNvPr id="5" name="Footer Placeholder 4"/>
          <p:cNvSpPr>
            <a:spLocks noGrp="1"/>
          </p:cNvSpPr>
          <p:nvPr>
            <p:ph type="ftr" sz="quarter" idx="11"/>
          </p:nvPr>
        </p:nvSpPr>
        <p:spPr/>
        <p:txBody>
          <a:bodyPr/>
          <a:lstStyle/>
          <a:p>
            <a:pPr>
              <a:defRPr/>
            </a:pPr>
            <a:r>
              <a:rPr lang="en-US" dirty="0"/>
              <a:t>2017-03-28 CBS Impact on CBSD</a:t>
            </a:r>
          </a:p>
        </p:txBody>
      </p:sp>
      <p:sp>
        <p:nvSpPr>
          <p:cNvPr id="6" name="Slide Number Placeholder 5"/>
          <p:cNvSpPr>
            <a:spLocks noGrp="1"/>
          </p:cNvSpPr>
          <p:nvPr>
            <p:ph type="sldNum" sz="quarter" idx="12"/>
          </p:nvPr>
        </p:nvSpPr>
        <p:spPr/>
        <p:txBody>
          <a:bodyPr/>
          <a:lstStyle/>
          <a:p>
            <a:pPr>
              <a:defRPr/>
            </a:pPr>
            <a:fld id="{7C8F8FAF-6D70-4C8D-9EB8-4B4B86E4609F}" type="slidenum">
              <a:rPr lang="en-US" smtClean="0"/>
              <a:pPr>
                <a:defRPr/>
              </a:pPr>
              <a:t>10</a:t>
            </a:fld>
            <a:endParaRPr lang="en-US" dirty="0"/>
          </a:p>
        </p:txBody>
      </p:sp>
      <p:grpSp>
        <p:nvGrpSpPr>
          <p:cNvPr id="11" name="Group 10"/>
          <p:cNvGrpSpPr/>
          <p:nvPr/>
        </p:nvGrpSpPr>
        <p:grpSpPr>
          <a:xfrm>
            <a:off x="304800" y="914400"/>
            <a:ext cx="7543799" cy="5334000"/>
            <a:chOff x="304800" y="914400"/>
            <a:chExt cx="7543799" cy="5334000"/>
          </a:xfrm>
        </p:grpSpPr>
        <p:grpSp>
          <p:nvGrpSpPr>
            <p:cNvPr id="9" name="Group 8"/>
            <p:cNvGrpSpPr/>
            <p:nvPr/>
          </p:nvGrpSpPr>
          <p:grpSpPr>
            <a:xfrm>
              <a:off x="304800" y="914400"/>
              <a:ext cx="7543799" cy="5334000"/>
              <a:chOff x="3124199" y="914400"/>
              <a:chExt cx="3124201" cy="220980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2008" t="13333" r="17588" b="54445"/>
              <a:stretch/>
            </p:blipFill>
            <p:spPr>
              <a:xfrm>
                <a:off x="3124199" y="914400"/>
                <a:ext cx="3124201" cy="2209800"/>
              </a:xfrm>
              <a:prstGeom prst="rect">
                <a:avLst/>
              </a:prstGeom>
            </p:spPr>
          </p:pic>
          <p:sp>
            <p:nvSpPr>
              <p:cNvPr id="8" name="Rectangle 7"/>
              <p:cNvSpPr/>
              <p:nvPr/>
            </p:nvSpPr>
            <p:spPr>
              <a:xfrm>
                <a:off x="3124199" y="2895600"/>
                <a:ext cx="762001"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p:cNvSpPr/>
            <p:nvPr/>
          </p:nvSpPr>
          <p:spPr>
            <a:xfrm>
              <a:off x="2144753" y="4868611"/>
              <a:ext cx="3494047" cy="551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2144753" y="2133600"/>
            <a:ext cx="3875047" cy="430887"/>
          </a:xfrm>
          <a:prstGeom prst="rect">
            <a:avLst/>
          </a:prstGeom>
          <a:noFill/>
        </p:spPr>
        <p:txBody>
          <a:bodyPr wrap="square" rtlCol="0">
            <a:spAutoFit/>
          </a:bodyPr>
          <a:lstStyle/>
          <a:p>
            <a:r>
              <a:rPr lang="en-US" sz="2200" dirty="0">
                <a:solidFill>
                  <a:srgbClr val="003366"/>
                </a:solidFill>
              </a:rPr>
              <a:t>( About 11% )</a:t>
            </a:r>
          </a:p>
        </p:txBody>
      </p:sp>
    </p:spTree>
    <p:extLst>
      <p:ext uri="{BB962C8B-B14F-4D97-AF65-F5344CB8AC3E}">
        <p14:creationId xmlns:p14="http://schemas.microsoft.com/office/powerpoint/2010/main" val="191745986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04800" y="304801"/>
            <a:ext cx="8686800" cy="1981200"/>
          </a:xfrm>
        </p:spPr>
        <p:txBody>
          <a:bodyPr>
            <a:normAutofit/>
          </a:bodyPr>
          <a:lstStyle/>
          <a:p>
            <a:r>
              <a:rPr lang="en-US" sz="4400" dirty="0"/>
              <a:t>Impact of the Governor’s Budget on CBSD</a:t>
            </a:r>
          </a:p>
        </p:txBody>
      </p:sp>
      <p:sp>
        <p:nvSpPr>
          <p:cNvPr id="4" name="Date Placeholder 3"/>
          <p:cNvSpPr>
            <a:spLocks noGrp="1"/>
          </p:cNvSpPr>
          <p:nvPr>
            <p:ph type="dt" sz="half" idx="10"/>
          </p:nvPr>
        </p:nvSpPr>
        <p:spPr/>
        <p:txBody>
          <a:bodyPr/>
          <a:lstStyle/>
          <a:p>
            <a:pPr>
              <a:defRPr/>
            </a:pPr>
            <a:r>
              <a:rPr lang="en-US"/>
              <a:t>3/28/2017</a:t>
            </a:r>
            <a:endParaRPr lang="en-US" dirty="0"/>
          </a:p>
        </p:txBody>
      </p:sp>
      <p:sp>
        <p:nvSpPr>
          <p:cNvPr id="5" name="Footer Placeholder 4"/>
          <p:cNvSpPr>
            <a:spLocks noGrp="1"/>
          </p:cNvSpPr>
          <p:nvPr>
            <p:ph type="ftr" sz="quarter" idx="11"/>
          </p:nvPr>
        </p:nvSpPr>
        <p:spPr/>
        <p:txBody>
          <a:bodyPr/>
          <a:lstStyle/>
          <a:p>
            <a:pPr>
              <a:defRPr/>
            </a:pPr>
            <a:r>
              <a:rPr lang="en-US" dirty="0"/>
              <a:t>2017-03-28 CBS Impact on CBSD</a:t>
            </a:r>
          </a:p>
        </p:txBody>
      </p:sp>
      <p:sp>
        <p:nvSpPr>
          <p:cNvPr id="6" name="Slide Number Placeholder 5"/>
          <p:cNvSpPr>
            <a:spLocks noGrp="1"/>
          </p:cNvSpPr>
          <p:nvPr>
            <p:ph type="sldNum" sz="quarter" idx="12"/>
          </p:nvPr>
        </p:nvSpPr>
        <p:spPr/>
        <p:txBody>
          <a:bodyPr/>
          <a:lstStyle/>
          <a:p>
            <a:pPr>
              <a:defRPr/>
            </a:pPr>
            <a:fld id="{7C8F8FAF-6D70-4C8D-9EB8-4B4B86E4609F}" type="slidenum">
              <a:rPr lang="en-US" smtClean="0"/>
              <a:pPr>
                <a:defRPr/>
              </a:pPr>
              <a:t>11</a:t>
            </a:fld>
            <a:endParaRPr lang="en-US" dirty="0"/>
          </a:p>
        </p:txBody>
      </p:sp>
      <p:sp>
        <p:nvSpPr>
          <p:cNvPr id="8" name="Title 6"/>
          <p:cNvSpPr txBox="1">
            <a:spLocks/>
          </p:cNvSpPr>
          <p:nvPr/>
        </p:nvSpPr>
        <p:spPr bwMode="auto">
          <a:xfrm>
            <a:off x="1143000" y="2133600"/>
            <a:ext cx="6705600" cy="2971799"/>
          </a:xfrm>
          <a:prstGeom prst="rect">
            <a:avLst/>
          </a:prstGeom>
          <a:noFill/>
          <a:ln w="9525">
            <a:noFill/>
            <a:miter lim="800000"/>
            <a:headEnd/>
            <a:tailEnd/>
          </a:ln>
          <a:effectLst>
            <a:outerShdw dist="12700" algn="ctr" rotWithShape="0">
              <a:schemeClr val="folHlink"/>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Arial" charset="0"/>
              </a:defRPr>
            </a:lvl2pPr>
            <a:lvl3pPr algn="ctr" rtl="0" eaLnBrk="0" fontAlgn="base" hangingPunct="0">
              <a:spcBef>
                <a:spcPct val="0"/>
              </a:spcBef>
              <a:spcAft>
                <a:spcPct val="0"/>
              </a:spcAft>
              <a:defRPr sz="4400">
                <a:solidFill>
                  <a:srgbClr val="FFFF00"/>
                </a:solidFill>
                <a:latin typeface="Arial" charset="0"/>
              </a:defRPr>
            </a:lvl3pPr>
            <a:lvl4pPr algn="ctr" rtl="0" eaLnBrk="0" fontAlgn="base" hangingPunct="0">
              <a:spcBef>
                <a:spcPct val="0"/>
              </a:spcBef>
              <a:spcAft>
                <a:spcPct val="0"/>
              </a:spcAft>
              <a:defRPr sz="4400">
                <a:solidFill>
                  <a:srgbClr val="FFFF00"/>
                </a:solidFill>
                <a:latin typeface="Arial" charset="0"/>
              </a:defRPr>
            </a:lvl4pPr>
            <a:lvl5pPr algn="ctr" rtl="0" eaLnBrk="0" fontAlgn="base" hangingPunct="0">
              <a:spcBef>
                <a:spcPct val="0"/>
              </a:spcBef>
              <a:spcAft>
                <a:spcPct val="0"/>
              </a:spcAft>
              <a:defRPr sz="4400">
                <a:solidFill>
                  <a:srgbClr val="FFFF00"/>
                </a:solidFill>
                <a:latin typeface="Arial" charset="0"/>
              </a:defRPr>
            </a:lvl5pPr>
            <a:lvl6pPr marL="457200" algn="ctr" rtl="0" fontAlgn="base">
              <a:spcBef>
                <a:spcPct val="0"/>
              </a:spcBef>
              <a:spcAft>
                <a:spcPct val="0"/>
              </a:spcAft>
              <a:defRPr sz="4400">
                <a:solidFill>
                  <a:srgbClr val="FFFF00"/>
                </a:solidFill>
                <a:latin typeface="Arial" charset="0"/>
              </a:defRPr>
            </a:lvl6pPr>
            <a:lvl7pPr marL="914400" algn="ctr" rtl="0" fontAlgn="base">
              <a:spcBef>
                <a:spcPct val="0"/>
              </a:spcBef>
              <a:spcAft>
                <a:spcPct val="0"/>
              </a:spcAft>
              <a:defRPr sz="4400">
                <a:solidFill>
                  <a:srgbClr val="FFFF00"/>
                </a:solidFill>
                <a:latin typeface="Arial" charset="0"/>
              </a:defRPr>
            </a:lvl7pPr>
            <a:lvl8pPr marL="1371600" algn="ctr" rtl="0" fontAlgn="base">
              <a:spcBef>
                <a:spcPct val="0"/>
              </a:spcBef>
              <a:spcAft>
                <a:spcPct val="0"/>
              </a:spcAft>
              <a:defRPr sz="4400">
                <a:solidFill>
                  <a:srgbClr val="FFFF00"/>
                </a:solidFill>
                <a:latin typeface="Arial" charset="0"/>
              </a:defRPr>
            </a:lvl8pPr>
            <a:lvl9pPr marL="1828800" algn="ctr" rtl="0" fontAlgn="base">
              <a:spcBef>
                <a:spcPct val="0"/>
              </a:spcBef>
              <a:spcAft>
                <a:spcPct val="0"/>
              </a:spcAft>
              <a:defRPr sz="4400">
                <a:solidFill>
                  <a:srgbClr val="FFFF00"/>
                </a:solidFill>
                <a:latin typeface="Arial" charset="0"/>
              </a:defRPr>
            </a:lvl9pPr>
          </a:lstStyle>
          <a:p>
            <a:br>
              <a:rPr lang="en-US" sz="3600" kern="0" dirty="0"/>
            </a:br>
            <a:r>
              <a:rPr lang="en-US" sz="3600" kern="0" dirty="0"/>
              <a:t>What are the Projected 2017-18 State Subsidies for CBSD?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4168"/>
            <a:ext cx="8305800" cy="554029"/>
          </a:xfrm>
        </p:spPr>
        <p:txBody>
          <a:bodyPr/>
          <a:lstStyle/>
          <a:p>
            <a:r>
              <a:rPr lang="en-US" sz="3200" dirty="0"/>
              <a:t>2017-18 State/Fed Budget Impact on CBSD</a:t>
            </a:r>
          </a:p>
        </p:txBody>
      </p:sp>
      <p:sp>
        <p:nvSpPr>
          <p:cNvPr id="4" name="Date Placeholder 3"/>
          <p:cNvSpPr>
            <a:spLocks noGrp="1"/>
          </p:cNvSpPr>
          <p:nvPr>
            <p:ph type="dt" sz="half" idx="10"/>
          </p:nvPr>
        </p:nvSpPr>
        <p:spPr/>
        <p:txBody>
          <a:bodyPr/>
          <a:lstStyle/>
          <a:p>
            <a:pPr>
              <a:defRPr/>
            </a:pPr>
            <a:r>
              <a:rPr lang="en-US"/>
              <a:t>3/28/2017</a:t>
            </a:r>
            <a:endParaRPr lang="en-US" dirty="0"/>
          </a:p>
        </p:txBody>
      </p:sp>
      <p:sp>
        <p:nvSpPr>
          <p:cNvPr id="5" name="Footer Placeholder 4"/>
          <p:cNvSpPr>
            <a:spLocks noGrp="1"/>
          </p:cNvSpPr>
          <p:nvPr>
            <p:ph type="ftr" sz="quarter" idx="11"/>
          </p:nvPr>
        </p:nvSpPr>
        <p:spPr/>
        <p:txBody>
          <a:bodyPr/>
          <a:lstStyle/>
          <a:p>
            <a:pPr>
              <a:defRPr/>
            </a:pPr>
            <a:r>
              <a:rPr lang="en-US" dirty="0"/>
              <a:t>2017-03-28 CBS Impact on CBSD</a:t>
            </a:r>
          </a:p>
        </p:txBody>
      </p:sp>
      <p:sp>
        <p:nvSpPr>
          <p:cNvPr id="6" name="Slide Number Placeholder 5"/>
          <p:cNvSpPr>
            <a:spLocks noGrp="1"/>
          </p:cNvSpPr>
          <p:nvPr>
            <p:ph type="sldNum" sz="quarter" idx="12"/>
          </p:nvPr>
        </p:nvSpPr>
        <p:spPr/>
        <p:txBody>
          <a:bodyPr/>
          <a:lstStyle/>
          <a:p>
            <a:pPr>
              <a:defRPr/>
            </a:pPr>
            <a:fld id="{7C8F8FAF-6D70-4C8D-9EB8-4B4B86E4609F}" type="slidenum">
              <a:rPr lang="en-US" smtClean="0"/>
              <a:pPr>
                <a:defRPr/>
              </a:pPr>
              <a:t>12</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26529207"/>
              </p:ext>
            </p:extLst>
          </p:nvPr>
        </p:nvGraphicFramePr>
        <p:xfrm>
          <a:off x="212725" y="990600"/>
          <a:ext cx="8474075" cy="5473700"/>
        </p:xfrm>
        <a:graphic>
          <a:graphicData uri="http://schemas.openxmlformats.org/presentationml/2006/ole">
            <mc:AlternateContent xmlns:mc="http://schemas.openxmlformats.org/markup-compatibility/2006">
              <mc:Choice xmlns:v="urn:schemas-microsoft-com:vml" Requires="v">
                <p:oleObj spid="_x0000_s227395" name="Worksheet" r:id="rId3" imgW="5495877" imgH="1485822" progId="Excel.Sheet.12">
                  <p:embed/>
                </p:oleObj>
              </mc:Choice>
              <mc:Fallback>
                <p:oleObj name="Worksheet" r:id="rId3" imgW="5495877" imgH="1485822" progId="Excel.Sheet.12">
                  <p:embed/>
                  <p:pic>
                    <p:nvPicPr>
                      <p:cNvPr id="0" name=""/>
                      <p:cNvPicPr/>
                      <p:nvPr/>
                    </p:nvPicPr>
                    <p:blipFill>
                      <a:blip r:embed="rId4"/>
                      <a:stretch>
                        <a:fillRect/>
                      </a:stretch>
                    </p:blipFill>
                    <p:spPr>
                      <a:xfrm>
                        <a:off x="212725" y="990600"/>
                        <a:ext cx="8474075" cy="5473700"/>
                      </a:xfrm>
                      <a:prstGeom prst="rect">
                        <a:avLst/>
                      </a:prstGeom>
                    </p:spPr>
                  </p:pic>
                </p:oleObj>
              </mc:Fallback>
            </mc:AlternateContent>
          </a:graphicData>
        </a:graphic>
      </p:graphicFrame>
    </p:spTree>
    <p:extLst>
      <p:ext uri="{BB962C8B-B14F-4D97-AF65-F5344CB8AC3E}">
        <p14:creationId xmlns:p14="http://schemas.microsoft.com/office/powerpoint/2010/main" val="3251734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548"/>
          <p:cNvGraphicFramePr>
            <a:graphicFrameLocks noChangeAspect="1"/>
          </p:cNvGraphicFramePr>
          <p:nvPr>
            <p:extLst>
              <p:ext uri="{D42A27DB-BD31-4B8C-83A1-F6EECF244321}">
                <p14:modId xmlns:p14="http://schemas.microsoft.com/office/powerpoint/2010/main" val="1372680710"/>
              </p:ext>
            </p:extLst>
          </p:nvPr>
        </p:nvGraphicFramePr>
        <p:xfrm>
          <a:off x="0" y="609600"/>
          <a:ext cx="9099550" cy="6019800"/>
        </p:xfrm>
        <a:graphic>
          <a:graphicData uri="http://schemas.openxmlformats.org/presentationml/2006/ole">
            <mc:AlternateContent xmlns:mc="http://schemas.openxmlformats.org/markup-compatibility/2006">
              <mc:Choice xmlns:v="urn:schemas-microsoft-com:vml" Requires="v">
                <p:oleObj spid="_x0000_s222354" name="Worksheet" r:id="rId3" imgW="4448091" imgH="2228733" progId="Excel.Sheet.8">
                  <p:embed/>
                </p:oleObj>
              </mc:Choice>
              <mc:Fallback>
                <p:oleObj name="Worksheet" r:id="rId3" imgW="4448091" imgH="2228733" progId="Excel.Sheet.8">
                  <p:embed/>
                  <p:pic>
                    <p:nvPicPr>
                      <p:cNvPr id="0" name=""/>
                      <p:cNvPicPr>
                        <a:picLocks noChangeAspect="1" noChangeArrowheads="1"/>
                      </p:cNvPicPr>
                      <p:nvPr/>
                    </p:nvPicPr>
                    <p:blipFill>
                      <a:blip r:embed="rId4"/>
                      <a:srcRect/>
                      <a:stretch>
                        <a:fillRect/>
                      </a:stretch>
                    </p:blipFill>
                    <p:spPr bwMode="auto">
                      <a:xfrm>
                        <a:off x="0" y="609600"/>
                        <a:ext cx="9099550" cy="6019800"/>
                      </a:xfrm>
                      <a:prstGeom prst="rect">
                        <a:avLst/>
                      </a:prstGeom>
                      <a:noFill/>
                      <a:ln>
                        <a:noFill/>
                      </a:ln>
                      <a:effectLst/>
                      <a:extLst/>
                    </p:spPr>
                  </p:pic>
                </p:oleObj>
              </mc:Fallback>
            </mc:AlternateContent>
          </a:graphicData>
        </a:graphic>
      </p:graphicFrame>
      <p:sp>
        <p:nvSpPr>
          <p:cNvPr id="7" name="Title 6"/>
          <p:cNvSpPr>
            <a:spLocks noGrp="1"/>
          </p:cNvSpPr>
          <p:nvPr>
            <p:ph type="title"/>
          </p:nvPr>
        </p:nvSpPr>
        <p:spPr>
          <a:xfrm>
            <a:off x="212724" y="-18641"/>
            <a:ext cx="8626476" cy="475841"/>
          </a:xfrm>
        </p:spPr>
        <p:txBody>
          <a:bodyPr>
            <a:normAutofit/>
          </a:bodyPr>
          <a:lstStyle/>
          <a:p>
            <a:pPr algn="l"/>
            <a:r>
              <a:rPr lang="en-US" sz="2800" dirty="0">
                <a:latin typeface="Times New Roman" panose="02020603050405020304" pitchFamily="18" charset="0"/>
                <a:cs typeface="Times New Roman" panose="02020603050405020304" pitchFamily="18" charset="0"/>
              </a:rPr>
              <a:t>2017-18 CBSD Budget Snapshot:      </a:t>
            </a:r>
            <a:r>
              <a:rPr lang="en-US" sz="2400" dirty="0">
                <a:solidFill>
                  <a:srgbClr val="FFC000"/>
                </a:solidFill>
                <a:latin typeface="Times New Roman" panose="02020603050405020304" pitchFamily="18" charset="0"/>
                <a:cs typeface="Times New Roman" panose="02020603050405020304" pitchFamily="18" charset="0"/>
              </a:rPr>
              <a:t>0 </a:t>
            </a:r>
            <a:r>
              <a:rPr lang="en-US" sz="2700" dirty="0">
                <a:solidFill>
                  <a:srgbClr val="FFC000"/>
                </a:solidFill>
                <a:latin typeface="Times New Roman" panose="02020603050405020304" pitchFamily="18" charset="0"/>
                <a:cs typeface="Times New Roman" panose="02020603050405020304" pitchFamily="18" charset="0"/>
              </a:rPr>
              <a:t>% Tax Increase</a:t>
            </a:r>
          </a:p>
        </p:txBody>
      </p:sp>
      <p:sp>
        <p:nvSpPr>
          <p:cNvPr id="3" name="Date Placeholder 2"/>
          <p:cNvSpPr>
            <a:spLocks noGrp="1"/>
          </p:cNvSpPr>
          <p:nvPr>
            <p:ph type="dt" sz="half" idx="10"/>
          </p:nvPr>
        </p:nvSpPr>
        <p:spPr/>
        <p:txBody>
          <a:bodyPr/>
          <a:lstStyle/>
          <a:p>
            <a:pPr>
              <a:defRPr/>
            </a:pPr>
            <a:r>
              <a:rPr lang="en-US"/>
              <a:t>3/28/2017</a:t>
            </a:r>
            <a:endParaRPr lang="en-US" dirty="0"/>
          </a:p>
        </p:txBody>
      </p:sp>
      <p:sp>
        <p:nvSpPr>
          <p:cNvPr id="4" name="Footer Placeholder 3"/>
          <p:cNvSpPr>
            <a:spLocks noGrp="1"/>
          </p:cNvSpPr>
          <p:nvPr>
            <p:ph type="ftr" sz="quarter" idx="11"/>
          </p:nvPr>
        </p:nvSpPr>
        <p:spPr/>
        <p:txBody>
          <a:bodyPr/>
          <a:lstStyle/>
          <a:p>
            <a:pPr>
              <a:defRPr/>
            </a:pPr>
            <a:r>
              <a:rPr lang="en-US" dirty="0"/>
              <a:t>2017-03-28 CBS Impact on CBSD</a:t>
            </a:r>
          </a:p>
        </p:txBody>
      </p:sp>
      <p:sp>
        <p:nvSpPr>
          <p:cNvPr id="5" name="Slide Number Placeholder 4"/>
          <p:cNvSpPr>
            <a:spLocks noGrp="1"/>
          </p:cNvSpPr>
          <p:nvPr>
            <p:ph type="sldNum" sz="quarter" idx="12"/>
          </p:nvPr>
        </p:nvSpPr>
        <p:spPr/>
        <p:txBody>
          <a:bodyPr/>
          <a:lstStyle/>
          <a:p>
            <a:pPr>
              <a:defRPr/>
            </a:pPr>
            <a:fld id="{D0A8EF4F-2890-4178-B39A-33A7C5B7E4E5}" type="slidenum">
              <a:rPr lang="en-US" smtClean="0"/>
              <a:pPr>
                <a:defRPr/>
              </a:pPr>
              <a:t>13</a:t>
            </a:fld>
            <a:endParaRPr lang="en-US" dirty="0"/>
          </a:p>
        </p:txBody>
      </p:sp>
    </p:spTree>
    <p:extLst>
      <p:ext uri="{BB962C8B-B14F-4D97-AF65-F5344CB8AC3E}">
        <p14:creationId xmlns:p14="http://schemas.microsoft.com/office/powerpoint/2010/main" val="121131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228600" y="4482"/>
            <a:ext cx="8610600" cy="685800"/>
          </a:xfrm>
        </p:spPr>
        <p:txBody>
          <a:bodyPr/>
          <a:lstStyle/>
          <a:p>
            <a:pPr algn="ctr"/>
            <a:r>
              <a:rPr lang="en-US" sz="4000" dirty="0"/>
              <a:t>Major Goals for the 2017-18 Budget</a:t>
            </a:r>
          </a:p>
        </p:txBody>
      </p:sp>
      <p:sp>
        <p:nvSpPr>
          <p:cNvPr id="109571" name="Rectangle 3"/>
          <p:cNvSpPr>
            <a:spLocks noGrp="1" noChangeArrowheads="1"/>
          </p:cNvSpPr>
          <p:nvPr>
            <p:ph idx="1"/>
          </p:nvPr>
        </p:nvSpPr>
        <p:spPr>
          <a:xfrm>
            <a:off x="-381000" y="690282"/>
            <a:ext cx="9398000" cy="5634318"/>
          </a:xfrm>
        </p:spPr>
        <p:txBody>
          <a:bodyPr>
            <a:normAutofit fontScale="92500"/>
          </a:bodyPr>
          <a:lstStyle/>
          <a:p>
            <a:pPr lvl="1">
              <a:lnSpc>
                <a:spcPct val="150000"/>
              </a:lnSpc>
              <a:spcBef>
                <a:spcPts val="0"/>
              </a:spcBef>
              <a:spcAft>
                <a:spcPts val="300"/>
              </a:spcAft>
            </a:pPr>
            <a:r>
              <a:rPr lang="en-US" sz="2400" dirty="0"/>
              <a:t>No tax increase</a:t>
            </a:r>
          </a:p>
          <a:p>
            <a:pPr lvl="1">
              <a:lnSpc>
                <a:spcPct val="150000"/>
              </a:lnSpc>
              <a:spcBef>
                <a:spcPts val="0"/>
              </a:spcBef>
              <a:spcAft>
                <a:spcPts val="300"/>
              </a:spcAft>
            </a:pPr>
            <a:r>
              <a:rPr lang="en-US" sz="2400" dirty="0"/>
              <a:t>Continue to find ways to minimize the growth in health care costs</a:t>
            </a:r>
            <a:endParaRPr lang="en-US" sz="2400" dirty="0">
              <a:solidFill>
                <a:srgbClr val="0033CC"/>
              </a:solidFill>
            </a:endParaRPr>
          </a:p>
          <a:p>
            <a:pPr lvl="1">
              <a:lnSpc>
                <a:spcPct val="150000"/>
              </a:lnSpc>
              <a:spcBef>
                <a:spcPts val="0"/>
              </a:spcBef>
              <a:spcAft>
                <a:spcPts val="300"/>
              </a:spcAft>
            </a:pPr>
            <a:r>
              <a:rPr lang="en-US" sz="2500" dirty="0"/>
              <a:t>No future borrowing, pay cash for Technology, Buses, and Renovations</a:t>
            </a:r>
          </a:p>
          <a:p>
            <a:pPr lvl="1">
              <a:lnSpc>
                <a:spcPct val="150000"/>
              </a:lnSpc>
              <a:spcBef>
                <a:spcPts val="0"/>
              </a:spcBef>
              <a:spcAft>
                <a:spcPts val="300"/>
              </a:spcAft>
            </a:pPr>
            <a:r>
              <a:rPr lang="en-US" sz="2100" dirty="0">
                <a:latin typeface="Times New Roman" panose="02020603050405020304" pitchFamily="18" charset="0"/>
                <a:cs typeface="Times New Roman" panose="02020603050405020304" pitchFamily="18" charset="0"/>
              </a:rPr>
              <a:t>Education Initiatives 2017-18</a:t>
            </a:r>
          </a:p>
          <a:p>
            <a:pPr lvl="2">
              <a:lnSpc>
                <a:spcPct val="150000"/>
              </a:lnSpc>
              <a:spcBef>
                <a:spcPts val="0"/>
              </a:spcBef>
              <a:spcAft>
                <a:spcPts val="300"/>
              </a:spcAft>
            </a:pPr>
            <a:r>
              <a:rPr lang="en-US" sz="2200" dirty="0">
                <a:latin typeface="Times New Roman" panose="02020603050405020304" pitchFamily="18" charset="0"/>
                <a:cs typeface="Times New Roman" panose="02020603050405020304" pitchFamily="18" charset="0"/>
              </a:rPr>
              <a:t>Expand iPad carts for grades 3 &amp; 4, laptops in grade 5 &amp; 6</a:t>
            </a:r>
          </a:p>
          <a:p>
            <a:pPr lvl="2">
              <a:lnSpc>
                <a:spcPct val="150000"/>
              </a:lnSpc>
              <a:spcBef>
                <a:spcPts val="0"/>
              </a:spcBef>
              <a:spcAft>
                <a:spcPts val="300"/>
              </a:spcAft>
            </a:pPr>
            <a:r>
              <a:rPr lang="en-US" sz="2200" dirty="0">
                <a:latin typeface="Times New Roman" panose="02020603050405020304" pitchFamily="18" charset="0"/>
                <a:cs typeface="Times New Roman" panose="02020603050405020304" pitchFamily="18" charset="0"/>
              </a:rPr>
              <a:t>Expand wireless network access in all buildings</a:t>
            </a:r>
          </a:p>
          <a:p>
            <a:pPr lvl="2">
              <a:lnSpc>
                <a:spcPct val="150000"/>
              </a:lnSpc>
              <a:spcBef>
                <a:spcPts val="0"/>
              </a:spcBef>
              <a:spcAft>
                <a:spcPts val="300"/>
              </a:spcAft>
            </a:pPr>
            <a:r>
              <a:rPr lang="en-US" sz="2200" dirty="0">
                <a:latin typeface="Times New Roman" panose="02020603050405020304" pitchFamily="18" charset="0"/>
                <a:cs typeface="Times New Roman" panose="02020603050405020304" pitchFamily="18" charset="0"/>
              </a:rPr>
              <a:t>Focus on student wellness </a:t>
            </a:r>
          </a:p>
          <a:p>
            <a:pPr lvl="2">
              <a:lnSpc>
                <a:spcPct val="150000"/>
              </a:lnSpc>
              <a:spcBef>
                <a:spcPts val="0"/>
              </a:spcBef>
              <a:spcAft>
                <a:spcPts val="300"/>
              </a:spcAft>
            </a:pPr>
            <a:r>
              <a:rPr lang="en-US" sz="2200" dirty="0">
                <a:latin typeface="Times New Roman" panose="02020603050405020304" pitchFamily="18" charset="0"/>
                <a:cs typeface="Times New Roman" panose="02020603050405020304" pitchFamily="18" charset="0"/>
              </a:rPr>
              <a:t>Meet the needs of our special education population</a:t>
            </a:r>
          </a:p>
          <a:p>
            <a:pPr lvl="2">
              <a:lnSpc>
                <a:spcPct val="150000"/>
              </a:lnSpc>
              <a:spcBef>
                <a:spcPts val="0"/>
              </a:spcBef>
              <a:spcAft>
                <a:spcPts val="300"/>
              </a:spcAft>
            </a:pPr>
            <a:r>
              <a:rPr lang="en-US" sz="2200" dirty="0">
                <a:latin typeface="Times New Roman" panose="02020603050405020304" pitchFamily="18" charset="0"/>
                <a:cs typeface="Times New Roman" panose="02020603050405020304" pitchFamily="18" charset="0"/>
              </a:rPr>
              <a:t>Investigate Middle School curriculum changes to add S.T.E.M.</a:t>
            </a:r>
          </a:p>
          <a:p>
            <a:pPr lvl="2">
              <a:lnSpc>
                <a:spcPct val="150000"/>
              </a:lnSpc>
              <a:spcBef>
                <a:spcPts val="0"/>
              </a:spcBef>
              <a:spcAft>
                <a:spcPts val="300"/>
              </a:spcAft>
            </a:pPr>
            <a:r>
              <a:rPr lang="en-US" sz="2200" dirty="0">
                <a:latin typeface="Times New Roman" panose="02020603050405020304" pitchFamily="18" charset="0"/>
                <a:cs typeface="Times New Roman" panose="02020603050405020304" pitchFamily="18" charset="0"/>
              </a:rPr>
              <a:t>Elementary math pilot</a:t>
            </a:r>
          </a:p>
        </p:txBody>
      </p:sp>
      <p:sp>
        <p:nvSpPr>
          <p:cNvPr id="2" name="Date Placeholder 1"/>
          <p:cNvSpPr>
            <a:spLocks noGrp="1"/>
          </p:cNvSpPr>
          <p:nvPr>
            <p:ph type="dt" sz="half" idx="10"/>
          </p:nvPr>
        </p:nvSpPr>
        <p:spPr/>
        <p:txBody>
          <a:bodyPr/>
          <a:lstStyle/>
          <a:p>
            <a:r>
              <a:rPr lang="en-US"/>
              <a:t>3/28/2017</a:t>
            </a:r>
            <a:endParaRPr lang="en-US" dirty="0"/>
          </a:p>
        </p:txBody>
      </p:sp>
      <p:sp>
        <p:nvSpPr>
          <p:cNvPr id="3" name="Footer Placeholder 2"/>
          <p:cNvSpPr>
            <a:spLocks noGrp="1"/>
          </p:cNvSpPr>
          <p:nvPr>
            <p:ph type="ftr" sz="quarter" idx="11"/>
          </p:nvPr>
        </p:nvSpPr>
        <p:spPr/>
        <p:txBody>
          <a:bodyPr/>
          <a:lstStyle/>
          <a:p>
            <a:r>
              <a:rPr lang="en-US" dirty="0"/>
              <a:t>2017-03-28 CBS Impact on CBSD</a:t>
            </a:r>
          </a:p>
        </p:txBody>
      </p:sp>
      <p:sp>
        <p:nvSpPr>
          <p:cNvPr id="7" name="Slide Number Placeholder 6"/>
          <p:cNvSpPr>
            <a:spLocks noGrp="1"/>
          </p:cNvSpPr>
          <p:nvPr>
            <p:ph type="sldNum" sz="quarter" idx="12"/>
          </p:nvPr>
        </p:nvSpPr>
        <p:spPr/>
        <p:txBody>
          <a:bodyPr/>
          <a:lstStyle/>
          <a:p>
            <a:fld id="{96916EF8-A6B6-4FEC-BC8F-57D0F37A2307}" type="slidenum">
              <a:rPr lang="en-US" smtClean="0"/>
              <a:pPr/>
              <a:t>14</a:t>
            </a:fld>
            <a:endParaRPr lang="en-US" dirty="0"/>
          </a:p>
        </p:txBody>
      </p:sp>
    </p:spTree>
    <p:extLst>
      <p:ext uri="{BB962C8B-B14F-4D97-AF65-F5344CB8AC3E}">
        <p14:creationId xmlns:p14="http://schemas.microsoft.com/office/powerpoint/2010/main" val="304939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57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957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957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957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957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9571">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9571">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9571">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95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935" y="-76200"/>
            <a:ext cx="8657465" cy="651164"/>
          </a:xfrm>
        </p:spPr>
        <p:txBody>
          <a:bodyPr>
            <a:noAutofit/>
          </a:bodyPr>
          <a:lstStyle/>
          <a:p>
            <a:r>
              <a:rPr lang="en-US" sz="4800" dirty="0"/>
              <a:t>Budget Status for 2017-18</a:t>
            </a:r>
          </a:p>
        </p:txBody>
      </p:sp>
      <p:sp>
        <p:nvSpPr>
          <p:cNvPr id="4" name="Date Placeholder 3"/>
          <p:cNvSpPr>
            <a:spLocks noGrp="1"/>
          </p:cNvSpPr>
          <p:nvPr>
            <p:ph type="dt" sz="half" idx="10"/>
          </p:nvPr>
        </p:nvSpPr>
        <p:spPr/>
        <p:txBody>
          <a:bodyPr/>
          <a:lstStyle/>
          <a:p>
            <a:r>
              <a:rPr lang="en-US"/>
              <a:t>3/28/2017</a:t>
            </a:r>
            <a:endParaRPr lang="en-US" dirty="0"/>
          </a:p>
        </p:txBody>
      </p:sp>
      <p:sp>
        <p:nvSpPr>
          <p:cNvPr id="5" name="Footer Placeholder 4"/>
          <p:cNvSpPr>
            <a:spLocks noGrp="1"/>
          </p:cNvSpPr>
          <p:nvPr>
            <p:ph type="ftr" sz="quarter" idx="11"/>
          </p:nvPr>
        </p:nvSpPr>
        <p:spPr/>
        <p:txBody>
          <a:bodyPr/>
          <a:lstStyle/>
          <a:p>
            <a:r>
              <a:rPr lang="en-US"/>
              <a:t>2017-03-28 CBS Impact on CBSD</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15</a:t>
            </a:fld>
            <a:endParaRPr lang="en-US" dirty="0"/>
          </a:p>
        </p:txBody>
      </p:sp>
      <p:pic>
        <p:nvPicPr>
          <p:cNvPr id="8" name="Picture 7"/>
          <p:cNvPicPr>
            <a:picLocks noChangeAspect="1"/>
          </p:cNvPicPr>
          <p:nvPr/>
        </p:nvPicPr>
        <p:blipFill rotWithShape="1">
          <a:blip r:embed="rId2"/>
          <a:srcRect l="3002" t="3063" r="2706" b="60653"/>
          <a:stretch/>
        </p:blipFill>
        <p:spPr>
          <a:xfrm>
            <a:off x="152400" y="651164"/>
            <a:ext cx="8763000" cy="5749636"/>
          </a:xfrm>
          <a:prstGeom prst="rect">
            <a:avLst/>
          </a:prstGeom>
        </p:spPr>
      </p:pic>
    </p:spTree>
    <p:extLst>
      <p:ext uri="{BB962C8B-B14F-4D97-AF65-F5344CB8AC3E}">
        <p14:creationId xmlns:p14="http://schemas.microsoft.com/office/powerpoint/2010/main" val="2850660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76201"/>
            <a:ext cx="6913629" cy="609600"/>
          </a:xfrm>
        </p:spPr>
        <p:txBody>
          <a:bodyPr>
            <a:noAutofit/>
          </a:bodyPr>
          <a:lstStyle/>
          <a:p>
            <a:r>
              <a:rPr lang="en-US" sz="3300" dirty="0"/>
              <a:t>Budget Status for 2017-18 for Revenues</a:t>
            </a:r>
          </a:p>
        </p:txBody>
      </p:sp>
      <p:sp>
        <p:nvSpPr>
          <p:cNvPr id="4" name="Date Placeholder 3"/>
          <p:cNvSpPr>
            <a:spLocks noGrp="1"/>
          </p:cNvSpPr>
          <p:nvPr>
            <p:ph type="dt" sz="half" idx="10"/>
          </p:nvPr>
        </p:nvSpPr>
        <p:spPr/>
        <p:txBody>
          <a:bodyPr/>
          <a:lstStyle/>
          <a:p>
            <a:r>
              <a:rPr lang="en-US"/>
              <a:t>3/28/2017</a:t>
            </a:r>
            <a:endParaRPr lang="en-US" dirty="0"/>
          </a:p>
        </p:txBody>
      </p:sp>
      <p:sp>
        <p:nvSpPr>
          <p:cNvPr id="5" name="Footer Placeholder 4"/>
          <p:cNvSpPr>
            <a:spLocks noGrp="1"/>
          </p:cNvSpPr>
          <p:nvPr>
            <p:ph type="ftr" sz="quarter" idx="11"/>
          </p:nvPr>
        </p:nvSpPr>
        <p:spPr/>
        <p:txBody>
          <a:bodyPr/>
          <a:lstStyle/>
          <a:p>
            <a:r>
              <a:rPr lang="en-US"/>
              <a:t>2017-03-28 CBS Impact on CBSD</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16</a:t>
            </a:fld>
            <a:endParaRPr lang="en-US" dirty="0"/>
          </a:p>
        </p:txBody>
      </p:sp>
      <p:sp>
        <p:nvSpPr>
          <p:cNvPr id="8" name="Content Placeholder 2"/>
          <p:cNvSpPr txBox="1">
            <a:spLocks/>
          </p:cNvSpPr>
          <p:nvPr/>
        </p:nvSpPr>
        <p:spPr>
          <a:xfrm>
            <a:off x="533400" y="4724400"/>
            <a:ext cx="6661721" cy="1876245"/>
          </a:xfrm>
          <a:prstGeom prst="rect">
            <a:avLst/>
          </a:prstGeom>
          <a:effectLst>
            <a:outerShdw blurRad="25400" dir="17880000">
              <a:srgbClr val="000000">
                <a:alpha val="46000"/>
              </a:srgbClr>
            </a:outerShdw>
          </a:effectLst>
        </p:spPr>
        <p:txBody>
          <a:bodyPr vert="horz" lIns="68580" tIns="34290" rIns="68580" bIns="34290" rtlCol="0" anchor="t">
            <a:normAutofit fontScale="92500" lnSpcReduction="10000"/>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38100" dist="38100" dir="2700000" algn="tl">
                    <a:srgbClr val="000000">
                      <a:alpha val="43137"/>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sz="1600" b="1" dirty="0">
                <a:effectLst/>
              </a:rPr>
              <a:t>Revenue Changes Since February</a:t>
            </a:r>
            <a:endParaRPr lang="en-US" sz="1500" dirty="0">
              <a:effectLst/>
            </a:endParaRPr>
          </a:p>
          <a:p>
            <a:pPr algn="l"/>
            <a:r>
              <a:rPr lang="en-US" sz="1500" dirty="0">
                <a:effectLst/>
              </a:rPr>
              <a:t>Increased EIT revenues by 					$470,000</a:t>
            </a:r>
          </a:p>
          <a:p>
            <a:pPr algn="l"/>
            <a:r>
              <a:rPr lang="en-US" sz="1500" dirty="0">
                <a:effectLst/>
              </a:rPr>
              <a:t>Increased Interest Earnings 					$100,000</a:t>
            </a:r>
          </a:p>
          <a:p>
            <a:pPr algn="l"/>
            <a:r>
              <a:rPr lang="en-US" sz="1500" dirty="0">
                <a:effectLst/>
              </a:rPr>
              <a:t>Net impact of state and federal subsidies 			($60,000)</a:t>
            </a:r>
          </a:p>
          <a:p>
            <a:pPr algn="l"/>
            <a:r>
              <a:rPr lang="en-US" sz="1500" u="sng" dirty="0">
                <a:effectLst/>
              </a:rPr>
              <a:t>Revenue growth adjusted over multiple accounts		$120,000</a:t>
            </a:r>
          </a:p>
          <a:p>
            <a:pPr algn="l"/>
            <a:r>
              <a:rPr lang="en-US" sz="1500" dirty="0">
                <a:effectLst/>
              </a:rPr>
              <a:t>									$630,000</a:t>
            </a:r>
          </a:p>
        </p:txBody>
      </p:sp>
      <p:pic>
        <p:nvPicPr>
          <p:cNvPr id="7" name="Picture 6"/>
          <p:cNvPicPr>
            <a:picLocks noChangeAspect="1"/>
          </p:cNvPicPr>
          <p:nvPr/>
        </p:nvPicPr>
        <p:blipFill rotWithShape="1">
          <a:blip r:embed="rId2"/>
          <a:srcRect b="31444"/>
          <a:stretch/>
        </p:blipFill>
        <p:spPr>
          <a:xfrm>
            <a:off x="188596" y="554487"/>
            <a:ext cx="8766808" cy="3941313"/>
          </a:xfrm>
          <a:prstGeom prst="rect">
            <a:avLst/>
          </a:prstGeom>
        </p:spPr>
      </p:pic>
    </p:spTree>
    <p:extLst>
      <p:ext uri="{BB962C8B-B14F-4D97-AF65-F5344CB8AC3E}">
        <p14:creationId xmlns:p14="http://schemas.microsoft.com/office/powerpoint/2010/main" val="1722264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763" y="-76200"/>
            <a:ext cx="8559837" cy="593970"/>
          </a:xfrm>
        </p:spPr>
        <p:txBody>
          <a:bodyPr>
            <a:noAutofit/>
          </a:bodyPr>
          <a:lstStyle/>
          <a:p>
            <a:r>
              <a:rPr lang="en-US" sz="3300" dirty="0"/>
              <a:t>Budget Status for 2017-18 for Expenses</a:t>
            </a:r>
          </a:p>
        </p:txBody>
      </p:sp>
      <p:sp>
        <p:nvSpPr>
          <p:cNvPr id="4" name="Date Placeholder 3"/>
          <p:cNvSpPr>
            <a:spLocks noGrp="1"/>
          </p:cNvSpPr>
          <p:nvPr>
            <p:ph type="dt" sz="half" idx="10"/>
          </p:nvPr>
        </p:nvSpPr>
        <p:spPr/>
        <p:txBody>
          <a:bodyPr/>
          <a:lstStyle/>
          <a:p>
            <a:r>
              <a:rPr lang="en-US"/>
              <a:t>3/28/2017</a:t>
            </a:r>
            <a:endParaRPr lang="en-US" dirty="0"/>
          </a:p>
        </p:txBody>
      </p:sp>
      <p:sp>
        <p:nvSpPr>
          <p:cNvPr id="5" name="Footer Placeholder 4"/>
          <p:cNvSpPr>
            <a:spLocks noGrp="1"/>
          </p:cNvSpPr>
          <p:nvPr>
            <p:ph type="ftr" sz="quarter" idx="11"/>
          </p:nvPr>
        </p:nvSpPr>
        <p:spPr/>
        <p:txBody>
          <a:bodyPr/>
          <a:lstStyle/>
          <a:p>
            <a:r>
              <a:rPr lang="en-US"/>
              <a:t>2017-03-28 CBS Impact on CBSD</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17</a:t>
            </a:fld>
            <a:endParaRPr lang="en-US" dirty="0"/>
          </a:p>
        </p:txBody>
      </p:sp>
      <p:sp>
        <p:nvSpPr>
          <p:cNvPr id="9" name="Content Placeholder 2"/>
          <p:cNvSpPr txBox="1">
            <a:spLocks/>
          </p:cNvSpPr>
          <p:nvPr/>
        </p:nvSpPr>
        <p:spPr>
          <a:xfrm>
            <a:off x="228601" y="3200400"/>
            <a:ext cx="7923438" cy="3285124"/>
          </a:xfrm>
          <a:prstGeom prst="rect">
            <a:avLst/>
          </a:prstGeom>
          <a:effectLst>
            <a:outerShdw blurRad="25400" dir="17880000">
              <a:srgbClr val="000000">
                <a:alpha val="46000"/>
              </a:srgbClr>
            </a:outerShdw>
          </a:effectLst>
        </p:spPr>
        <p:txBody>
          <a:bodyPr vert="horz" lIns="68580" tIns="34290" rIns="68580" bIns="34290" rtlCol="0" anchor="t">
            <a:norm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38100" dist="38100" dir="2700000" algn="tl">
                    <a:srgbClr val="000000">
                      <a:alpha val="43137"/>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sz="1800" b="1" dirty="0">
                <a:effectLst/>
              </a:rPr>
              <a:t>Expense Changes Since February</a:t>
            </a:r>
          </a:p>
          <a:p>
            <a:pPr algn="l"/>
            <a:r>
              <a:rPr lang="en-US" sz="1500" dirty="0">
                <a:effectLst/>
              </a:rPr>
              <a:t>100 Salaries: Proposed additional teachers and support staff				$1,674,534</a:t>
            </a:r>
          </a:p>
          <a:p>
            <a:pPr algn="l"/>
            <a:r>
              <a:rPr lang="en-US" sz="1500" dirty="0">
                <a:effectLst/>
              </a:rPr>
              <a:t>200 Benefits: Health, R</a:t>
            </a:r>
            <a:r>
              <a:rPr lang="en-US" sz="1500" baseline="-25000" dirty="0">
                <a:effectLst/>
              </a:rPr>
              <a:t>x</a:t>
            </a:r>
            <a:r>
              <a:rPr lang="en-US" sz="1500" dirty="0">
                <a:effectLst/>
              </a:rPr>
              <a:t> , PSERS retirement for new positions				$3,222,892</a:t>
            </a:r>
          </a:p>
          <a:p>
            <a:pPr algn="l"/>
            <a:r>
              <a:rPr lang="en-US" sz="1500" dirty="0">
                <a:effectLst/>
              </a:rPr>
              <a:t>300 Professional Services: small changes to many areas					$ (201,217)</a:t>
            </a:r>
          </a:p>
          <a:p>
            <a:pPr algn="l"/>
            <a:r>
              <a:rPr lang="en-US" sz="1500" dirty="0">
                <a:effectLst/>
              </a:rPr>
              <a:t>400 Property Services: decrease in electricity							$ (277,970)</a:t>
            </a:r>
          </a:p>
          <a:p>
            <a:pPr algn="l"/>
            <a:r>
              <a:rPr lang="en-US" sz="1500" dirty="0">
                <a:effectLst/>
              </a:rPr>
              <a:t>500 Other services: decrease auto, property, liability insurance				$ (119,272)</a:t>
            </a:r>
          </a:p>
          <a:p>
            <a:pPr algn="l"/>
            <a:r>
              <a:rPr lang="en-US" sz="1500" dirty="0">
                <a:effectLst/>
              </a:rPr>
              <a:t>600 Supplies: decrease in natural gas transmission and some others			$   (50,514)</a:t>
            </a:r>
          </a:p>
          <a:p>
            <a:pPr algn="l"/>
            <a:r>
              <a:rPr lang="en-US" sz="1500" u="sng" dirty="0">
                <a:effectLst/>
              </a:rPr>
              <a:t>700 Equipment: Interest on debt: dues: principal on debt: capital transfers:		$         -0-       .</a:t>
            </a:r>
          </a:p>
          <a:p>
            <a:pPr algn="l"/>
            <a:r>
              <a:rPr lang="en-US" sz="1500" dirty="0">
                <a:effectLst/>
              </a:rPr>
              <a:t>		Total Changes										$4,248,453</a:t>
            </a:r>
          </a:p>
        </p:txBody>
      </p:sp>
      <p:pic>
        <p:nvPicPr>
          <p:cNvPr id="8" name="Picture 7"/>
          <p:cNvPicPr>
            <a:picLocks noChangeAspect="1"/>
          </p:cNvPicPr>
          <p:nvPr/>
        </p:nvPicPr>
        <p:blipFill rotWithShape="1">
          <a:blip r:embed="rId2"/>
          <a:srcRect t="12887" b="75184"/>
          <a:stretch/>
        </p:blipFill>
        <p:spPr>
          <a:xfrm>
            <a:off x="76200" y="533400"/>
            <a:ext cx="8915400" cy="697425"/>
          </a:xfrm>
          <a:prstGeom prst="rect">
            <a:avLst/>
          </a:prstGeom>
        </p:spPr>
      </p:pic>
      <p:pic>
        <p:nvPicPr>
          <p:cNvPr id="10" name="Picture 9"/>
          <p:cNvPicPr>
            <a:picLocks noChangeAspect="1"/>
          </p:cNvPicPr>
          <p:nvPr/>
        </p:nvPicPr>
        <p:blipFill rotWithShape="1">
          <a:blip r:embed="rId2"/>
          <a:srcRect t="67379"/>
          <a:stretch/>
        </p:blipFill>
        <p:spPr>
          <a:xfrm>
            <a:off x="50175" y="1145831"/>
            <a:ext cx="8941425" cy="1912743"/>
          </a:xfrm>
          <a:prstGeom prst="rect">
            <a:avLst/>
          </a:prstGeom>
        </p:spPr>
      </p:pic>
    </p:spTree>
    <p:extLst>
      <p:ext uri="{BB962C8B-B14F-4D97-AF65-F5344CB8AC3E}">
        <p14:creationId xmlns:p14="http://schemas.microsoft.com/office/powerpoint/2010/main" val="2050872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628650" y="0"/>
            <a:ext cx="8025319" cy="517997"/>
          </a:xfrm>
        </p:spPr>
        <p:txBody>
          <a:bodyPr/>
          <a:lstStyle/>
          <a:p>
            <a:r>
              <a:rPr lang="en-US" sz="3000" dirty="0"/>
              <a:t>Greater Detail for Proposed Changes in Staffing</a:t>
            </a:r>
          </a:p>
        </p:txBody>
      </p:sp>
      <p:sp>
        <p:nvSpPr>
          <p:cNvPr id="8" name="Content Placeholder 2"/>
          <p:cNvSpPr txBox="1">
            <a:spLocks/>
          </p:cNvSpPr>
          <p:nvPr/>
        </p:nvSpPr>
        <p:spPr bwMode="gray">
          <a:xfrm>
            <a:off x="0" y="609600"/>
            <a:ext cx="9144000" cy="5791200"/>
          </a:xfrm>
          <a:prstGeom prst="rect">
            <a:avLst/>
          </a:prstGeom>
          <a:ln w="34925">
            <a:solidFill>
              <a:schemeClr val="accent4">
                <a:lumMod val="75000"/>
              </a:schemeClr>
            </a:solidFill>
          </a:ln>
        </p:spPr>
        <p:txBody>
          <a:bodyPr vert="horz" lIns="68580" tIns="34290" rIns="68580" bIns="3429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marL="214313" indent="-214313" defTabSz="342900" fontAlgn="auto">
              <a:spcBef>
                <a:spcPts val="1200"/>
              </a:spcBef>
              <a:buFont typeface="Arial" panose="020B0604020202020204" pitchFamily="34" charset="0"/>
              <a:buChar char="•"/>
              <a:defRPr/>
            </a:pPr>
            <a:r>
              <a:rPr lang="en-US" sz="1600" cap="none" dirty="0">
                <a:solidFill>
                  <a:schemeClr val="tx1"/>
                </a:solidFill>
              </a:rPr>
              <a:t>Other budget areas that are anticipated to grow over the next several years</a:t>
            </a:r>
          </a:p>
          <a:p>
            <a:pPr marL="557213" lvl="1" indent="-214313" algn="l" defTabSz="342900" fontAlgn="auto">
              <a:spcBef>
                <a:spcPts val="1200"/>
              </a:spcBef>
              <a:buFont typeface="Arial" panose="020B0604020202020204" pitchFamily="34" charset="0"/>
              <a:buChar char="•"/>
              <a:defRPr/>
            </a:pPr>
            <a:r>
              <a:rPr lang="en-US" dirty="0">
                <a:solidFill>
                  <a:schemeClr val="tx1"/>
                </a:solidFill>
              </a:rPr>
              <a:t>Student wellness – social workers 	3.0 FTE’s 	$325,000</a:t>
            </a:r>
          </a:p>
          <a:p>
            <a:pPr marL="557213" lvl="1" indent="-214313" algn="l" defTabSz="342900" fontAlgn="auto">
              <a:spcBef>
                <a:spcPts val="1200"/>
              </a:spcBef>
              <a:buFont typeface="Arial" panose="020B0604020202020204" pitchFamily="34" charset="0"/>
              <a:buChar char="•"/>
              <a:defRPr/>
            </a:pPr>
            <a:r>
              <a:rPr lang="en-US" dirty="0">
                <a:solidFill>
                  <a:schemeClr val="tx1"/>
                </a:solidFill>
              </a:rPr>
              <a:t>English Language Learners (ELL)	Teacher 1.0 FTE, aide position 1.0 FTE  $135,000</a:t>
            </a:r>
          </a:p>
          <a:p>
            <a:pPr marL="557213" lvl="1" indent="-214313" algn="l" defTabSz="342900" fontAlgn="auto">
              <a:spcBef>
                <a:spcPts val="1200"/>
              </a:spcBef>
              <a:buFont typeface="Arial" panose="020B0604020202020204" pitchFamily="34" charset="0"/>
              <a:buChar char="•"/>
              <a:defRPr/>
            </a:pPr>
            <a:r>
              <a:rPr lang="en-US" dirty="0">
                <a:solidFill>
                  <a:schemeClr val="tx1"/>
                </a:solidFill>
              </a:rPr>
              <a:t>Teacher professional development position focused on technology 1.0 FTE $125,000</a:t>
            </a:r>
          </a:p>
          <a:p>
            <a:pPr marL="557213" lvl="1" indent="-214313" algn="l" defTabSz="342900" fontAlgn="auto">
              <a:spcBef>
                <a:spcPts val="1200"/>
              </a:spcBef>
              <a:buFont typeface="Arial" panose="020B0604020202020204" pitchFamily="34" charset="0"/>
              <a:buChar char="•"/>
              <a:defRPr/>
            </a:pPr>
            <a:r>
              <a:rPr lang="en-US" dirty="0">
                <a:solidFill>
                  <a:schemeClr val="tx1"/>
                </a:solidFill>
              </a:rPr>
              <a:t>Reestablish the office of career readiness for community business internships 1.0 FTE     $95,000</a:t>
            </a:r>
          </a:p>
          <a:p>
            <a:pPr marL="557213" lvl="1" indent="-214313" algn="l" defTabSz="342900" fontAlgn="auto">
              <a:spcBef>
                <a:spcPts val="1200"/>
              </a:spcBef>
              <a:buFont typeface="Arial" panose="020B0604020202020204" pitchFamily="34" charset="0"/>
              <a:buChar char="•"/>
              <a:defRPr/>
            </a:pPr>
            <a:r>
              <a:rPr lang="en-US" dirty="0">
                <a:solidFill>
                  <a:schemeClr val="tx1"/>
                </a:solidFill>
              </a:rPr>
              <a:t>Special Education: add 5 FTE’s for program needs   $475,000</a:t>
            </a:r>
          </a:p>
          <a:p>
            <a:pPr marL="557213" lvl="1" indent="-214313" algn="l" defTabSz="342900" fontAlgn="auto">
              <a:spcBef>
                <a:spcPts val="1200"/>
              </a:spcBef>
              <a:buFont typeface="Arial" panose="020B0604020202020204" pitchFamily="34" charset="0"/>
              <a:buChar char="•"/>
              <a:defRPr/>
            </a:pPr>
            <a:r>
              <a:rPr lang="en-US" dirty="0">
                <a:solidFill>
                  <a:schemeClr val="tx1"/>
                </a:solidFill>
              </a:rPr>
              <a:t>Special education: Certified Behavior Analyst   1.0 FTE   $125,000</a:t>
            </a:r>
          </a:p>
          <a:p>
            <a:pPr marL="557213" lvl="1" indent="-214313" algn="l" defTabSz="342900" fontAlgn="auto">
              <a:spcBef>
                <a:spcPts val="1200"/>
              </a:spcBef>
              <a:buFont typeface="Arial" panose="020B0604020202020204" pitchFamily="34" charset="0"/>
              <a:buChar char="•"/>
              <a:defRPr/>
            </a:pPr>
            <a:r>
              <a:rPr lang="en-US" dirty="0">
                <a:solidFill>
                  <a:schemeClr val="tx1"/>
                </a:solidFill>
              </a:rPr>
              <a:t>State / federal mandates for teacher professional development $20,000</a:t>
            </a:r>
          </a:p>
          <a:p>
            <a:pPr marL="557213" lvl="1" indent="-214313" algn="l" defTabSz="342900" fontAlgn="auto">
              <a:spcBef>
                <a:spcPts val="1200"/>
              </a:spcBef>
              <a:buFont typeface="Arial" panose="020B0604020202020204" pitchFamily="34" charset="0"/>
              <a:buChar char="•"/>
              <a:defRPr/>
            </a:pPr>
            <a:r>
              <a:rPr lang="en-US" dirty="0">
                <a:solidFill>
                  <a:schemeClr val="tx1"/>
                </a:solidFill>
              </a:rPr>
              <a:t>Health care costs inflation, adding extra $2,000,000 to 2017-18 preliminary budget + new positions</a:t>
            </a:r>
          </a:p>
          <a:p>
            <a:pPr marL="557213" lvl="1" indent="-214313" algn="l" defTabSz="342900" fontAlgn="auto">
              <a:spcBef>
                <a:spcPts val="1200"/>
              </a:spcBef>
              <a:buFont typeface="Arial" panose="020B0604020202020204" pitchFamily="34" charset="0"/>
              <a:buChar char="•"/>
              <a:defRPr/>
            </a:pPr>
            <a:r>
              <a:rPr lang="en-US" dirty="0">
                <a:solidFill>
                  <a:schemeClr val="tx1"/>
                </a:solidFill>
              </a:rPr>
              <a:t>QUEST at Middle schools 5.0 FTE’s  $475,000</a:t>
            </a:r>
          </a:p>
          <a:p>
            <a:pPr marL="557213" lvl="1" indent="-214313" algn="l" defTabSz="342900" fontAlgn="auto">
              <a:spcBef>
                <a:spcPts val="1200"/>
              </a:spcBef>
              <a:buFont typeface="Arial" panose="020B0604020202020204" pitchFamily="34" charset="0"/>
              <a:buChar char="•"/>
              <a:defRPr/>
            </a:pPr>
            <a:r>
              <a:rPr lang="en-US" dirty="0">
                <a:solidFill>
                  <a:schemeClr val="tx1"/>
                </a:solidFill>
              </a:rPr>
              <a:t>Expand middle school sports grades 7 – 9 (soccer, baseball/softball, basketball, lacrosse) $150,000</a:t>
            </a:r>
          </a:p>
          <a:p>
            <a:pPr marL="557213" lvl="1" indent="-214313" algn="l" defTabSz="342900" fontAlgn="auto">
              <a:spcBef>
                <a:spcPts val="1200"/>
              </a:spcBef>
              <a:buFont typeface="Arial" panose="020B0604020202020204" pitchFamily="34" charset="0"/>
              <a:buChar char="•"/>
              <a:defRPr/>
            </a:pPr>
            <a:r>
              <a:rPr lang="en-US" dirty="0">
                <a:solidFill>
                  <a:schemeClr val="tx1"/>
                </a:solidFill>
              </a:rPr>
              <a:t>Expand middle school clubs total of approximately 20 EDR’s    $32,000</a:t>
            </a:r>
          </a:p>
          <a:p>
            <a:pPr marL="557213" lvl="1" indent="-214313" algn="l" defTabSz="342900" fontAlgn="auto">
              <a:spcBef>
                <a:spcPts val="1200"/>
              </a:spcBef>
              <a:buFont typeface="Arial" panose="020B0604020202020204" pitchFamily="34" charset="0"/>
              <a:buChar char="•"/>
              <a:defRPr/>
            </a:pPr>
            <a:r>
              <a:rPr lang="en-US" dirty="0">
                <a:solidFill>
                  <a:schemeClr val="tx1"/>
                </a:solidFill>
              </a:rPr>
              <a:t>Add 5 middle school library assistants   $ 190,000</a:t>
            </a:r>
          </a:p>
          <a:p>
            <a:pPr marL="557213" lvl="1" indent="-214313" algn="l" defTabSz="342900" fontAlgn="auto">
              <a:spcBef>
                <a:spcPts val="1200"/>
              </a:spcBef>
              <a:buFont typeface="Arial" panose="020B0604020202020204" pitchFamily="34" charset="0"/>
              <a:buChar char="•"/>
              <a:defRPr/>
            </a:pPr>
            <a:r>
              <a:rPr lang="en-US" dirty="0">
                <a:solidFill>
                  <a:schemeClr val="tx1"/>
                </a:solidFill>
              </a:rPr>
              <a:t>Expand athletic trainers by 3 (for a total of 6) at the high schools $70,000</a:t>
            </a:r>
          </a:p>
          <a:p>
            <a:pPr marL="557213" lvl="1" indent="-214313" algn="l" defTabSz="342900" fontAlgn="auto">
              <a:spcBef>
                <a:spcPts val="750"/>
              </a:spcBef>
              <a:buFont typeface="Arial" panose="020B0604020202020204" pitchFamily="34" charset="0"/>
              <a:buChar char="•"/>
              <a:defRPr/>
            </a:pPr>
            <a:endParaRPr lang="en-US" dirty="0">
              <a:solidFill>
                <a:schemeClr val="tx1"/>
              </a:solidFill>
            </a:endParaRPr>
          </a:p>
          <a:p>
            <a:pPr marL="557213" lvl="1" indent="-214313" algn="l" defTabSz="342900" fontAlgn="auto">
              <a:spcBef>
                <a:spcPts val="750"/>
              </a:spcBef>
              <a:buFont typeface="Arial" panose="020B0604020202020204" pitchFamily="34" charset="0"/>
              <a:buChar char="•"/>
              <a:defRPr/>
            </a:pPr>
            <a:endParaRPr lang="en-US" dirty="0">
              <a:solidFill>
                <a:schemeClr val="tx1"/>
              </a:solidFill>
            </a:endParaRPr>
          </a:p>
          <a:p>
            <a:pPr marL="342900" lvl="1" algn="l" defTabSz="342900" fontAlgn="auto">
              <a:spcBef>
                <a:spcPts val="750"/>
              </a:spcBef>
              <a:defRPr/>
            </a:pPr>
            <a:endParaRPr lang="en-US" dirty="0">
              <a:solidFill>
                <a:schemeClr val="tx1"/>
              </a:solidFill>
            </a:endParaRPr>
          </a:p>
          <a:p>
            <a:pPr marL="557213" lvl="1" indent="-214313" algn="l" defTabSz="342900" fontAlgn="auto">
              <a:spcBef>
                <a:spcPts val="750"/>
              </a:spcBef>
              <a:buFont typeface="Arial" panose="020B0604020202020204" pitchFamily="34" charset="0"/>
              <a:buChar char="•"/>
              <a:defRPr/>
            </a:pPr>
            <a:endParaRPr lang="en-US" dirty="0">
              <a:solidFill>
                <a:schemeClr val="tx1"/>
              </a:solidFill>
            </a:endParaRPr>
          </a:p>
          <a:p>
            <a:pPr marL="900113" lvl="2" indent="-214313" algn="l" defTabSz="342900" fontAlgn="auto">
              <a:spcBef>
                <a:spcPts val="750"/>
              </a:spcBef>
              <a:buFont typeface="Arial" panose="020B0604020202020204" pitchFamily="34" charset="0"/>
              <a:buChar char="•"/>
              <a:defRPr/>
            </a:pPr>
            <a:endParaRPr lang="en-US" sz="1600" dirty="0">
              <a:solidFill>
                <a:schemeClr val="tx1"/>
              </a:solidFill>
            </a:endParaRPr>
          </a:p>
          <a:p>
            <a:pPr marL="214313" indent="-214313" defTabSz="342900" fontAlgn="auto">
              <a:spcBef>
                <a:spcPts val="750"/>
              </a:spcBef>
              <a:buFont typeface="Arial" panose="020B0604020202020204" pitchFamily="34" charset="0"/>
              <a:buChar char="•"/>
              <a:defRPr/>
            </a:pPr>
            <a:endParaRPr lang="en-US" sz="1350" cap="none" dirty="0">
              <a:solidFill>
                <a:schemeClr val="tx1"/>
              </a:solidFill>
            </a:endParaRPr>
          </a:p>
        </p:txBody>
      </p:sp>
      <p:sp>
        <p:nvSpPr>
          <p:cNvPr id="2" name="Footer Placeholder 1"/>
          <p:cNvSpPr>
            <a:spLocks noGrp="1"/>
          </p:cNvSpPr>
          <p:nvPr>
            <p:ph type="ftr" sz="quarter" idx="11"/>
          </p:nvPr>
        </p:nvSpPr>
        <p:spPr/>
        <p:txBody>
          <a:bodyPr/>
          <a:lstStyle/>
          <a:p>
            <a:pPr defTabSz="685800" fontAlgn="auto">
              <a:spcBef>
                <a:spcPts val="0"/>
              </a:spcBef>
              <a:spcAft>
                <a:spcPts val="0"/>
              </a:spcAft>
              <a:defRPr/>
            </a:pPr>
            <a:r>
              <a:rPr lang="en-US" kern="0" dirty="0">
                <a:solidFill>
                  <a:schemeClr val="tx1"/>
                </a:solidFill>
              </a:rPr>
              <a:t>2017-03-28 CBS Impact on CBSD</a:t>
            </a:r>
          </a:p>
        </p:txBody>
      </p:sp>
      <p:sp>
        <p:nvSpPr>
          <p:cNvPr id="4" name="Date Placeholder 3"/>
          <p:cNvSpPr>
            <a:spLocks noGrp="1"/>
          </p:cNvSpPr>
          <p:nvPr>
            <p:ph type="dt" sz="half" idx="10"/>
          </p:nvPr>
        </p:nvSpPr>
        <p:spPr/>
        <p:txBody>
          <a:bodyPr/>
          <a:lstStyle/>
          <a:p>
            <a:pPr>
              <a:defRPr/>
            </a:pPr>
            <a:r>
              <a:rPr lang="en-US"/>
              <a:t>3/28/2017</a:t>
            </a:r>
            <a:endParaRPr lang="en-US" dirty="0"/>
          </a:p>
        </p:txBody>
      </p:sp>
      <p:sp>
        <p:nvSpPr>
          <p:cNvPr id="9" name="Slide Number Placeholder 3"/>
          <p:cNvSpPr>
            <a:spLocks noGrp="1"/>
          </p:cNvSpPr>
          <p:nvPr>
            <p:ph type="sldNum" sz="quarter" idx="12"/>
          </p:nvPr>
        </p:nvSpPr>
        <p:spPr>
          <a:xfrm>
            <a:off x="6457950" y="6629400"/>
            <a:ext cx="2057400" cy="228600"/>
          </a:xfrm>
        </p:spPr>
        <p:txBody>
          <a:bodyPr/>
          <a:lstStyle/>
          <a:p>
            <a:pPr>
              <a:defRPr/>
            </a:pPr>
            <a:fld id="{0EC70385-D42F-4FE6-9483-9A0E50FFCC9C}" type="slidenum">
              <a:rPr lang="en-US" smtClean="0"/>
              <a:pPr>
                <a:defRPr/>
              </a:pPr>
              <a:t>18</a:t>
            </a:fld>
            <a:endParaRPr lang="en-US" dirty="0"/>
          </a:p>
        </p:txBody>
      </p:sp>
    </p:spTree>
    <p:extLst>
      <p:ext uri="{BB962C8B-B14F-4D97-AF65-F5344CB8AC3E}">
        <p14:creationId xmlns:p14="http://schemas.microsoft.com/office/powerpoint/2010/main" val="1167263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gray">
          <a:xfrm>
            <a:off x="0" y="533400"/>
            <a:ext cx="9144000" cy="2362200"/>
          </a:xfrm>
          <a:prstGeom prst="rect">
            <a:avLst/>
          </a:prstGeom>
          <a:ln w="34925">
            <a:solidFill>
              <a:schemeClr val="accent4">
                <a:lumMod val="75000"/>
              </a:schemeClr>
            </a:solidFill>
          </a:ln>
        </p:spPr>
        <p:txBody>
          <a:bodyPr vert="horz" lIns="68580" tIns="34290" rIns="68580" bIns="3429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marL="342900" lvl="1" algn="l" defTabSz="342900" fontAlgn="auto">
              <a:spcBef>
                <a:spcPts val="750"/>
              </a:spcBef>
              <a:defRPr/>
            </a:pPr>
            <a:endParaRPr lang="en-US" sz="1200" dirty="0">
              <a:solidFill>
                <a:schemeClr val="bg1"/>
              </a:solidFill>
            </a:endParaRPr>
          </a:p>
          <a:p>
            <a:pPr marL="100013" indent="-214313" defTabSz="342900" fontAlgn="auto">
              <a:spcBef>
                <a:spcPts val="1800"/>
              </a:spcBef>
              <a:buFont typeface="Arial" panose="020B0604020202020204" pitchFamily="34" charset="0"/>
              <a:buChar char="•"/>
              <a:defRPr/>
            </a:pPr>
            <a:r>
              <a:rPr lang="en-US" sz="2000" cap="none" dirty="0">
                <a:solidFill>
                  <a:schemeClr val="tx1"/>
                </a:solidFill>
              </a:rPr>
              <a:t>Greater student access to computers 	potential growth of $500,000 per year</a:t>
            </a:r>
          </a:p>
          <a:p>
            <a:pPr marL="100013" indent="-214313" defTabSz="342900" fontAlgn="auto">
              <a:spcBef>
                <a:spcPts val="1800"/>
              </a:spcBef>
              <a:buFont typeface="Arial" panose="020B0604020202020204" pitchFamily="34" charset="0"/>
              <a:buChar char="•"/>
              <a:defRPr/>
            </a:pPr>
            <a:r>
              <a:rPr lang="en-US" sz="2000" cap="none" dirty="0">
                <a:solidFill>
                  <a:schemeClr val="tx1"/>
                </a:solidFill>
              </a:rPr>
              <a:t>Build infrastructure for greater wireless network access  $1,000,000 </a:t>
            </a:r>
          </a:p>
          <a:p>
            <a:pPr marL="100013" indent="-214313" defTabSz="342900" fontAlgn="auto">
              <a:spcBef>
                <a:spcPts val="1800"/>
              </a:spcBef>
              <a:buFont typeface="Arial" panose="020B0604020202020204" pitchFamily="34" charset="0"/>
              <a:buChar char="•"/>
              <a:defRPr/>
            </a:pPr>
            <a:r>
              <a:rPr lang="en-US" sz="2000" cap="none" dirty="0">
                <a:solidFill>
                  <a:schemeClr val="tx1"/>
                </a:solidFill>
              </a:rPr>
              <a:t>CB West athletic fields, improve safety conditions– Option  C   $3,025,000</a:t>
            </a:r>
          </a:p>
          <a:p>
            <a:pPr marL="557213" lvl="1" indent="-214313" algn="l" defTabSz="342900" fontAlgn="auto">
              <a:spcBef>
                <a:spcPts val="600"/>
              </a:spcBef>
              <a:buFont typeface="Arial" panose="020B0604020202020204" pitchFamily="34" charset="0"/>
              <a:buChar char="•"/>
              <a:defRPr/>
            </a:pPr>
            <a:r>
              <a:rPr lang="en-US" sz="1800" dirty="0">
                <a:solidFill>
                  <a:schemeClr val="tx1"/>
                </a:solidFill>
              </a:rPr>
              <a:t>capital funding using $6.6M state construction reimbursement </a:t>
            </a:r>
            <a:endParaRPr lang="en-US" sz="1400" dirty="0">
              <a:solidFill>
                <a:schemeClr val="tx1"/>
              </a:solidFill>
            </a:endParaRPr>
          </a:p>
          <a:p>
            <a:pPr marL="100013" indent="-214313" defTabSz="342900" fontAlgn="auto">
              <a:spcBef>
                <a:spcPts val="750"/>
              </a:spcBef>
              <a:buFont typeface="Arial" panose="020B0604020202020204" pitchFamily="34" charset="0"/>
              <a:buChar char="•"/>
              <a:defRPr/>
            </a:pPr>
            <a:endParaRPr lang="en-US" sz="1400" cap="none" dirty="0">
              <a:solidFill>
                <a:schemeClr val="tx1"/>
              </a:solidFill>
            </a:endParaRPr>
          </a:p>
          <a:p>
            <a:pPr marL="214313" indent="-214313" defTabSz="342900" fontAlgn="auto">
              <a:spcBef>
                <a:spcPts val="750"/>
              </a:spcBef>
              <a:buFont typeface="Arial" panose="020B0604020202020204" pitchFamily="34" charset="0"/>
              <a:buChar char="•"/>
              <a:defRPr/>
            </a:pPr>
            <a:endParaRPr lang="en-US" sz="1400" cap="none" dirty="0">
              <a:solidFill>
                <a:schemeClr val="bg1"/>
              </a:solidFill>
            </a:endParaRPr>
          </a:p>
        </p:txBody>
      </p:sp>
      <p:sp>
        <p:nvSpPr>
          <p:cNvPr id="2" name="Footer Placeholder 1"/>
          <p:cNvSpPr>
            <a:spLocks noGrp="1"/>
          </p:cNvSpPr>
          <p:nvPr>
            <p:ph type="ftr" sz="quarter" idx="11"/>
          </p:nvPr>
        </p:nvSpPr>
        <p:spPr/>
        <p:txBody>
          <a:bodyPr/>
          <a:lstStyle/>
          <a:p>
            <a:pPr defTabSz="685800" fontAlgn="auto">
              <a:spcBef>
                <a:spcPts val="0"/>
              </a:spcBef>
              <a:spcAft>
                <a:spcPts val="0"/>
              </a:spcAft>
              <a:defRPr/>
            </a:pPr>
            <a:r>
              <a:rPr lang="en-US" kern="0" dirty="0">
                <a:solidFill>
                  <a:schemeClr val="tx1"/>
                </a:solidFill>
              </a:rPr>
              <a:t>2017-03-28 CBS Impact on CBSD</a:t>
            </a:r>
          </a:p>
        </p:txBody>
      </p:sp>
      <p:sp>
        <p:nvSpPr>
          <p:cNvPr id="4" name="Date Placeholder 3"/>
          <p:cNvSpPr>
            <a:spLocks noGrp="1"/>
          </p:cNvSpPr>
          <p:nvPr>
            <p:ph type="dt" sz="half" idx="10"/>
          </p:nvPr>
        </p:nvSpPr>
        <p:spPr/>
        <p:txBody>
          <a:bodyPr/>
          <a:lstStyle/>
          <a:p>
            <a:pPr>
              <a:defRPr/>
            </a:pPr>
            <a:r>
              <a:rPr lang="en-US"/>
              <a:t>3/28/2017</a:t>
            </a:r>
            <a:endParaRPr lang="en-US" dirty="0"/>
          </a:p>
        </p:txBody>
      </p:sp>
      <p:sp>
        <p:nvSpPr>
          <p:cNvPr id="5" name="Title 4"/>
          <p:cNvSpPr>
            <a:spLocks noGrp="1"/>
          </p:cNvSpPr>
          <p:nvPr>
            <p:ph type="ctrTitle"/>
          </p:nvPr>
        </p:nvSpPr>
        <p:spPr>
          <a:xfrm>
            <a:off x="2209800" y="0"/>
            <a:ext cx="6858000" cy="685800"/>
          </a:xfrm>
        </p:spPr>
        <p:txBody>
          <a:bodyPr>
            <a:normAutofit/>
          </a:bodyPr>
          <a:lstStyle/>
          <a:p>
            <a:r>
              <a:rPr lang="en-US" sz="3200" dirty="0"/>
              <a:t>Other Expense Areas for Capital Funding</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91" t="16666" r="-91" b="40001"/>
          <a:stretch/>
        </p:blipFill>
        <p:spPr>
          <a:xfrm>
            <a:off x="144806" y="3204713"/>
            <a:ext cx="8870561" cy="2971800"/>
          </a:xfrm>
          <a:prstGeom prst="rect">
            <a:avLst/>
          </a:prstGeom>
        </p:spPr>
      </p:pic>
      <p:sp>
        <p:nvSpPr>
          <p:cNvPr id="9" name="Slide Number Placeholder 3"/>
          <p:cNvSpPr>
            <a:spLocks noGrp="1"/>
          </p:cNvSpPr>
          <p:nvPr>
            <p:ph type="sldNum" sz="quarter" idx="12"/>
          </p:nvPr>
        </p:nvSpPr>
        <p:spPr>
          <a:xfrm>
            <a:off x="6457950" y="6629400"/>
            <a:ext cx="2057400" cy="228600"/>
          </a:xfrm>
        </p:spPr>
        <p:txBody>
          <a:bodyPr/>
          <a:lstStyle/>
          <a:p>
            <a:pPr>
              <a:defRPr/>
            </a:pPr>
            <a:fld id="{0EC70385-D42F-4FE6-9483-9A0E50FFCC9C}" type="slidenum">
              <a:rPr lang="en-US" smtClean="0"/>
              <a:pPr>
                <a:defRPr/>
              </a:pPr>
              <a:t>19</a:t>
            </a:fld>
            <a:endParaRPr lang="en-US" dirty="0"/>
          </a:p>
        </p:txBody>
      </p:sp>
    </p:spTree>
    <p:extLst>
      <p:ext uri="{BB962C8B-B14F-4D97-AF65-F5344CB8AC3E}">
        <p14:creationId xmlns:p14="http://schemas.microsoft.com/office/powerpoint/2010/main" val="69203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838200"/>
          </a:xfrm>
        </p:spPr>
        <p:txBody>
          <a:bodyPr/>
          <a:lstStyle/>
          <a:p>
            <a:r>
              <a:rPr lang="en-US" dirty="0"/>
              <a:t>Presentation Overview</a:t>
            </a:r>
          </a:p>
        </p:txBody>
      </p:sp>
      <p:sp>
        <p:nvSpPr>
          <p:cNvPr id="3" name="Content Placeholder 2"/>
          <p:cNvSpPr>
            <a:spLocks noGrp="1"/>
          </p:cNvSpPr>
          <p:nvPr>
            <p:ph type="subTitle" idx="1"/>
          </p:nvPr>
        </p:nvSpPr>
        <p:spPr>
          <a:xfrm>
            <a:off x="228600" y="1447800"/>
            <a:ext cx="8382000" cy="4648200"/>
          </a:xfrm>
          <a:effectLst/>
        </p:spPr>
        <p:txBody>
          <a:bodyPr/>
          <a:lstStyle/>
          <a:p>
            <a:pPr marL="457200" indent="-457200" algn="l">
              <a:spcBef>
                <a:spcPts val="2400"/>
              </a:spcBef>
              <a:buFont typeface="Arial" panose="020B0604020202020204" pitchFamily="34" charset="0"/>
              <a:buChar char="•"/>
            </a:pPr>
            <a:r>
              <a:rPr lang="en-US" dirty="0">
                <a:effectLst/>
              </a:rPr>
              <a:t>Review the Governor’s Budget for 2017-18</a:t>
            </a:r>
          </a:p>
          <a:p>
            <a:pPr marL="457200" indent="-457200" algn="l">
              <a:spcBef>
                <a:spcPts val="2400"/>
              </a:spcBef>
              <a:buFont typeface="Arial" panose="020B0604020202020204" pitchFamily="34" charset="0"/>
              <a:buChar char="•"/>
            </a:pPr>
            <a:r>
              <a:rPr lang="en-US" dirty="0">
                <a:effectLst/>
              </a:rPr>
              <a:t>Impact of Governor’s Budget on CBSD</a:t>
            </a:r>
          </a:p>
          <a:p>
            <a:pPr marL="457200" indent="-457200" algn="l">
              <a:spcBef>
                <a:spcPts val="2400"/>
              </a:spcBef>
              <a:buFont typeface="Arial" panose="020B0604020202020204" pitchFamily="34" charset="0"/>
              <a:buChar char="•"/>
            </a:pPr>
            <a:r>
              <a:rPr lang="en-US" dirty="0">
                <a:effectLst/>
              </a:rPr>
              <a:t>Status of CBSD Budget Development</a:t>
            </a:r>
          </a:p>
        </p:txBody>
      </p:sp>
      <p:sp>
        <p:nvSpPr>
          <p:cNvPr id="4" name="Date Placeholder 3"/>
          <p:cNvSpPr>
            <a:spLocks noGrp="1"/>
          </p:cNvSpPr>
          <p:nvPr>
            <p:ph type="dt" sz="half" idx="10"/>
          </p:nvPr>
        </p:nvSpPr>
        <p:spPr/>
        <p:txBody>
          <a:bodyPr/>
          <a:lstStyle/>
          <a:p>
            <a:pPr>
              <a:defRPr/>
            </a:pPr>
            <a:r>
              <a:rPr lang="en-US"/>
              <a:t>3/28/2017</a:t>
            </a:r>
            <a:endParaRPr lang="en-US" dirty="0"/>
          </a:p>
        </p:txBody>
      </p:sp>
      <p:sp>
        <p:nvSpPr>
          <p:cNvPr id="6" name="Footer Placeholder 5"/>
          <p:cNvSpPr>
            <a:spLocks noGrp="1"/>
          </p:cNvSpPr>
          <p:nvPr>
            <p:ph type="ftr" sz="quarter" idx="11"/>
          </p:nvPr>
        </p:nvSpPr>
        <p:spPr/>
        <p:txBody>
          <a:bodyPr/>
          <a:lstStyle/>
          <a:p>
            <a:pPr>
              <a:defRPr/>
            </a:pPr>
            <a:r>
              <a:rPr lang="en-US" dirty="0"/>
              <a:t>2017-03-28 CBS Impact on CBSD</a:t>
            </a:r>
          </a:p>
        </p:txBody>
      </p:sp>
      <p:sp>
        <p:nvSpPr>
          <p:cNvPr id="5" name="Slide Number Placeholder 4"/>
          <p:cNvSpPr>
            <a:spLocks noGrp="1"/>
          </p:cNvSpPr>
          <p:nvPr>
            <p:ph type="sldNum" sz="quarter" idx="12"/>
          </p:nvPr>
        </p:nvSpPr>
        <p:spPr/>
        <p:txBody>
          <a:bodyPr/>
          <a:lstStyle/>
          <a:p>
            <a:pPr>
              <a:defRPr/>
            </a:pPr>
            <a:fld id="{7C8F8FAF-6D70-4C8D-9EB8-4B4B86E4609F}" type="slidenum">
              <a:rPr lang="en-US" smtClean="0"/>
              <a:pPr>
                <a:defRPr/>
              </a:pPr>
              <a:t>2</a:t>
            </a:fld>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4511"/>
            <a:ext cx="8077200" cy="697489"/>
          </a:xfrm>
        </p:spPr>
        <p:txBody>
          <a:bodyPr/>
          <a:lstStyle/>
          <a:p>
            <a:r>
              <a:rPr lang="en-US" dirty="0"/>
              <a:t>Act 1 Tax Index </a:t>
            </a:r>
            <a:r>
              <a:rPr lang="en-US" sz="3200" dirty="0"/>
              <a:t>+ Exceptions</a:t>
            </a:r>
            <a:endParaRPr lang="en-US" dirty="0"/>
          </a:p>
        </p:txBody>
      </p:sp>
      <p:sp>
        <p:nvSpPr>
          <p:cNvPr id="2" name="Date Placeholder 1"/>
          <p:cNvSpPr>
            <a:spLocks noGrp="1"/>
          </p:cNvSpPr>
          <p:nvPr>
            <p:ph type="dt" sz="half" idx="10"/>
          </p:nvPr>
        </p:nvSpPr>
        <p:spPr/>
        <p:txBody>
          <a:bodyPr/>
          <a:lstStyle/>
          <a:p>
            <a:pPr>
              <a:defRPr/>
            </a:pPr>
            <a:r>
              <a:rPr lang="en-US"/>
              <a:t>3/28/2017</a:t>
            </a:r>
            <a:endParaRPr lang="en-US" dirty="0"/>
          </a:p>
        </p:txBody>
      </p:sp>
      <p:sp>
        <p:nvSpPr>
          <p:cNvPr id="3" name="Footer Placeholder 2"/>
          <p:cNvSpPr>
            <a:spLocks noGrp="1"/>
          </p:cNvSpPr>
          <p:nvPr>
            <p:ph type="ftr" sz="quarter" idx="11"/>
          </p:nvPr>
        </p:nvSpPr>
        <p:spPr/>
        <p:txBody>
          <a:bodyPr/>
          <a:lstStyle/>
          <a:p>
            <a:pPr>
              <a:defRPr/>
            </a:pPr>
            <a:r>
              <a:rPr lang="en-US" dirty="0"/>
              <a:t>2017-03-28 CBS Impact on CBSD</a:t>
            </a:r>
          </a:p>
        </p:txBody>
      </p:sp>
      <p:sp>
        <p:nvSpPr>
          <p:cNvPr id="4" name="Slide Number Placeholder 3"/>
          <p:cNvSpPr>
            <a:spLocks noGrp="1"/>
          </p:cNvSpPr>
          <p:nvPr>
            <p:ph type="sldNum" sz="quarter" idx="12"/>
          </p:nvPr>
        </p:nvSpPr>
        <p:spPr/>
        <p:txBody>
          <a:bodyPr/>
          <a:lstStyle/>
          <a:p>
            <a:pPr>
              <a:defRPr/>
            </a:pPr>
            <a:fld id="{0EC70385-D42F-4FE6-9483-9A0E50FFCC9C}" type="slidenum">
              <a:rPr lang="en-US" smtClean="0"/>
              <a:pPr>
                <a:defRPr/>
              </a:pPr>
              <a:t>20</a:t>
            </a:fld>
            <a:endParaRPr lang="en-US" dirty="0"/>
          </a:p>
        </p:txBody>
      </p:sp>
      <p:graphicFrame>
        <p:nvGraphicFramePr>
          <p:cNvPr id="8" name="Object 7"/>
          <p:cNvGraphicFramePr>
            <a:graphicFrameLocks noGrp="1" noChangeAspect="1"/>
          </p:cNvGraphicFramePr>
          <p:nvPr>
            <p:extLst>
              <p:ext uri="{D42A27DB-BD31-4B8C-83A1-F6EECF244321}">
                <p14:modId xmlns:p14="http://schemas.microsoft.com/office/powerpoint/2010/main" val="283368676"/>
              </p:ext>
            </p:extLst>
          </p:nvPr>
        </p:nvGraphicFramePr>
        <p:xfrm>
          <a:off x="363538" y="914400"/>
          <a:ext cx="8056562" cy="4697413"/>
        </p:xfrm>
        <a:graphic>
          <a:graphicData uri="http://schemas.openxmlformats.org/presentationml/2006/ole">
            <mc:AlternateContent xmlns:mc="http://schemas.openxmlformats.org/markup-compatibility/2006">
              <mc:Choice xmlns:v="urn:schemas-microsoft-com:vml" Requires="v">
                <p:oleObj spid="_x0000_s217306" name="Worksheet" r:id="rId3" imgW="4048282" imgH="2190815" progId="Excel.Sheet.12">
                  <p:embed/>
                </p:oleObj>
              </mc:Choice>
              <mc:Fallback>
                <p:oleObj name="Worksheet" r:id="rId3" imgW="4048282" imgH="2190815" progId="Excel.Sheet.12">
                  <p:embed/>
                  <p:pic>
                    <p:nvPicPr>
                      <p:cNvPr id="0" name=""/>
                      <p:cNvPicPr>
                        <a:picLocks noGrp="1" noChangeAspect="1" noChangeArrowheads="1"/>
                      </p:cNvPicPr>
                      <p:nvPr/>
                    </p:nvPicPr>
                    <p:blipFill>
                      <a:blip r:embed="rId4"/>
                      <a:srcRect/>
                      <a:stretch>
                        <a:fillRect/>
                      </a:stretch>
                    </p:blipFill>
                    <p:spPr bwMode="auto">
                      <a:xfrm>
                        <a:off x="363538" y="914400"/>
                        <a:ext cx="8056562" cy="469741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149931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91" y="0"/>
            <a:ext cx="8801100" cy="522287"/>
          </a:xfrm>
        </p:spPr>
        <p:txBody>
          <a:bodyPr/>
          <a:lstStyle/>
          <a:p>
            <a:r>
              <a:rPr lang="en-US" sz="2800" dirty="0"/>
              <a:t>District SAT Scores for 2016 and PDE Tuition Costs</a:t>
            </a:r>
          </a:p>
        </p:txBody>
      </p:sp>
      <p:sp>
        <p:nvSpPr>
          <p:cNvPr id="4" name="Date Placeholder 3"/>
          <p:cNvSpPr>
            <a:spLocks noGrp="1"/>
          </p:cNvSpPr>
          <p:nvPr>
            <p:ph type="dt" sz="half" idx="10"/>
          </p:nvPr>
        </p:nvSpPr>
        <p:spPr/>
        <p:txBody>
          <a:bodyPr/>
          <a:lstStyle/>
          <a:p>
            <a:pPr>
              <a:defRPr/>
            </a:pPr>
            <a:r>
              <a:rPr lang="en-US"/>
              <a:t>3/28/2017</a:t>
            </a:r>
            <a:endParaRPr lang="en-US" dirty="0"/>
          </a:p>
        </p:txBody>
      </p:sp>
      <p:sp>
        <p:nvSpPr>
          <p:cNvPr id="5" name="Footer Placeholder 4"/>
          <p:cNvSpPr>
            <a:spLocks noGrp="1"/>
          </p:cNvSpPr>
          <p:nvPr>
            <p:ph type="ftr" sz="quarter" idx="11"/>
          </p:nvPr>
        </p:nvSpPr>
        <p:spPr/>
        <p:txBody>
          <a:bodyPr/>
          <a:lstStyle/>
          <a:p>
            <a:pPr>
              <a:defRPr/>
            </a:pPr>
            <a:r>
              <a:rPr lang="en-US" dirty="0"/>
              <a:t>2017-03-28 CBS Impact on CBSD</a:t>
            </a:r>
          </a:p>
        </p:txBody>
      </p:sp>
      <p:sp>
        <p:nvSpPr>
          <p:cNvPr id="6" name="Slide Number Placeholder 5"/>
          <p:cNvSpPr>
            <a:spLocks noGrp="1"/>
          </p:cNvSpPr>
          <p:nvPr>
            <p:ph type="sldNum" sz="quarter" idx="12"/>
          </p:nvPr>
        </p:nvSpPr>
        <p:spPr/>
        <p:txBody>
          <a:bodyPr/>
          <a:lstStyle/>
          <a:p>
            <a:pPr>
              <a:defRPr/>
            </a:pPr>
            <a:fld id="{7C8F8FAF-6D70-4C8D-9EB8-4B4B86E4609F}" type="slidenum">
              <a:rPr lang="en-US" smtClean="0"/>
              <a:pPr>
                <a:defRPr/>
              </a:pPr>
              <a:t>21</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150929024"/>
              </p:ext>
            </p:extLst>
          </p:nvPr>
        </p:nvGraphicFramePr>
        <p:xfrm>
          <a:off x="761999" y="459731"/>
          <a:ext cx="7753351" cy="5907555"/>
        </p:xfrm>
        <a:graphic>
          <a:graphicData uri="http://schemas.openxmlformats.org/presentationml/2006/ole">
            <mc:AlternateContent xmlns:mc="http://schemas.openxmlformats.org/markup-compatibility/2006">
              <mc:Choice xmlns:v="urn:schemas-microsoft-com:vml" Requires="v">
                <p:oleObj spid="_x0000_s228409" name="Worksheet" r:id="rId3" imgW="4086192" imgH="6591404" progId="Excel.Sheet.12">
                  <p:embed/>
                </p:oleObj>
              </mc:Choice>
              <mc:Fallback>
                <p:oleObj name="Worksheet" r:id="rId3" imgW="4086192" imgH="6591404" progId="Excel.Sheet.12">
                  <p:embed/>
                  <p:pic>
                    <p:nvPicPr>
                      <p:cNvPr id="0" name=""/>
                      <p:cNvPicPr/>
                      <p:nvPr/>
                    </p:nvPicPr>
                    <p:blipFill>
                      <a:blip r:embed="rId4"/>
                      <a:stretch>
                        <a:fillRect/>
                      </a:stretch>
                    </p:blipFill>
                    <p:spPr>
                      <a:xfrm>
                        <a:off x="761999" y="459731"/>
                        <a:ext cx="7753351" cy="5907555"/>
                      </a:xfrm>
                      <a:prstGeom prst="rect">
                        <a:avLst/>
                      </a:prstGeom>
                    </p:spPr>
                  </p:pic>
                </p:oleObj>
              </mc:Fallback>
            </mc:AlternateContent>
          </a:graphicData>
        </a:graphic>
      </p:graphicFrame>
      <p:sp>
        <p:nvSpPr>
          <p:cNvPr id="9" name="Rectangle 8"/>
          <p:cNvSpPr/>
          <p:nvPr/>
        </p:nvSpPr>
        <p:spPr>
          <a:xfrm>
            <a:off x="75482" y="6369651"/>
            <a:ext cx="6248400" cy="184666"/>
          </a:xfrm>
          <a:prstGeom prst="rect">
            <a:avLst/>
          </a:prstGeom>
        </p:spPr>
        <p:txBody>
          <a:bodyPr wrap="square">
            <a:spAutoFit/>
          </a:bodyPr>
          <a:lstStyle/>
          <a:p>
            <a:r>
              <a:rPr lang="en-US" sz="600" dirty="0">
                <a:solidFill>
                  <a:schemeClr val="bg1"/>
                </a:solidFill>
                <a:latin typeface="Arial" panose="020B0604020202020204" pitchFamily="34" charset="0"/>
              </a:rPr>
              <a:t>http://www.education.pa.gov/Teachers%20-%20Administrators/School%20Finances/Office%20of%20Comptroller%20Operations/Pages/School-District-Tuition-Rates.aspx#tab-1</a:t>
            </a:r>
            <a:r>
              <a:rPr lang="en-US" sz="600" dirty="0">
                <a:solidFill>
                  <a:schemeClr val="bg1"/>
                </a:solidFill>
              </a:rPr>
              <a:t> </a:t>
            </a:r>
          </a:p>
        </p:txBody>
      </p:sp>
      <p:sp>
        <p:nvSpPr>
          <p:cNvPr id="10" name="Rectangle 9"/>
          <p:cNvSpPr/>
          <p:nvPr/>
        </p:nvSpPr>
        <p:spPr>
          <a:xfrm>
            <a:off x="6178193" y="6352401"/>
            <a:ext cx="2666999" cy="276999"/>
          </a:xfrm>
          <a:prstGeom prst="rect">
            <a:avLst/>
          </a:prstGeom>
        </p:spPr>
        <p:txBody>
          <a:bodyPr wrap="square">
            <a:spAutoFit/>
          </a:bodyPr>
          <a:lstStyle/>
          <a:p>
            <a:r>
              <a:rPr lang="en-US" sz="500" dirty="0">
                <a:solidFill>
                  <a:schemeClr val="bg1"/>
                </a:solidFill>
                <a:latin typeface="Calibri" panose="020F0502020204030204" pitchFamily="34" charset="0"/>
              </a:rPr>
              <a:t>http://</a:t>
            </a:r>
            <a:r>
              <a:rPr lang="en-US" sz="600" dirty="0">
                <a:solidFill>
                  <a:schemeClr val="bg1"/>
                </a:solidFill>
                <a:latin typeface="Calibri" panose="020F0502020204030204" pitchFamily="34" charset="0"/>
              </a:rPr>
              <a:t>www.education.pa.gov/K-12/Assessment%20and%20Accountability/Pages/SAT-and-ACT.aspx#tab-1</a:t>
            </a:r>
            <a:r>
              <a:rPr lang="en-US" sz="500" dirty="0">
                <a:solidFill>
                  <a:schemeClr val="bg1"/>
                </a:solidFill>
              </a:rPr>
              <a:t> </a:t>
            </a:r>
          </a:p>
        </p:txBody>
      </p:sp>
    </p:spTree>
    <p:extLst>
      <p:ext uri="{BB962C8B-B14F-4D97-AF65-F5344CB8AC3E}">
        <p14:creationId xmlns:p14="http://schemas.microsoft.com/office/powerpoint/2010/main" val="618504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953000" y="0"/>
            <a:ext cx="3962400" cy="762000"/>
          </a:xfrm>
        </p:spPr>
        <p:txBody>
          <a:bodyPr/>
          <a:lstStyle/>
          <a:p>
            <a:r>
              <a:rPr lang="en-US" dirty="0"/>
              <a:t>Next Steps…</a:t>
            </a:r>
          </a:p>
        </p:txBody>
      </p:sp>
      <p:sp>
        <p:nvSpPr>
          <p:cNvPr id="54275" name="Rectangle 3"/>
          <p:cNvSpPr>
            <a:spLocks noGrp="1" noChangeArrowheads="1"/>
          </p:cNvSpPr>
          <p:nvPr>
            <p:ph idx="1"/>
          </p:nvPr>
        </p:nvSpPr>
        <p:spPr>
          <a:xfrm>
            <a:off x="-381000" y="685800"/>
            <a:ext cx="9677400" cy="5791200"/>
          </a:xfrm>
        </p:spPr>
        <p:txBody>
          <a:bodyPr>
            <a:normAutofit/>
          </a:bodyPr>
          <a:lstStyle/>
          <a:p>
            <a:pPr marL="342900" lvl="1" indent="0">
              <a:lnSpc>
                <a:spcPct val="80000"/>
              </a:lnSpc>
              <a:buNone/>
            </a:pPr>
            <a:r>
              <a:rPr lang="en-US" sz="32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Board of School Directors</a:t>
            </a:r>
          </a:p>
          <a:p>
            <a:pPr lvl="1">
              <a:lnSpc>
                <a:spcPct val="80000"/>
              </a:lnSpc>
              <a:spcBef>
                <a:spcPts val="1800"/>
              </a:spcBef>
            </a:pPr>
            <a:r>
              <a:rPr lang="en-US" sz="2400" dirty="0">
                <a:latin typeface="Times New Roman" panose="02020603050405020304" pitchFamily="18" charset="0"/>
                <a:cs typeface="Times New Roman" panose="02020603050405020304" pitchFamily="18" charset="0"/>
              </a:rPr>
              <a:t>2017-18 Expenditure Increase of  4.37%</a:t>
            </a:r>
            <a:r>
              <a:rPr lang="en-US"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or $13,900,032 </a:t>
            </a:r>
            <a:r>
              <a:rPr lang="en-US" sz="1800" dirty="0">
                <a:latin typeface="Times New Roman" panose="02020603050405020304" pitchFamily="18" charset="0"/>
                <a:cs typeface="Times New Roman" panose="02020603050405020304" pitchFamily="18" charset="0"/>
              </a:rPr>
              <a:t>over projected actual</a:t>
            </a:r>
          </a:p>
          <a:p>
            <a:pPr lvl="2">
              <a:lnSpc>
                <a:spcPct val="80000"/>
              </a:lnSpc>
              <a:spcBef>
                <a:spcPts val="1800"/>
              </a:spcBef>
            </a:pPr>
            <a:r>
              <a:rPr lang="en-US" sz="2200" dirty="0">
                <a:solidFill>
                  <a:schemeClr val="tx1"/>
                </a:solidFill>
                <a:latin typeface="Times New Roman" panose="02020603050405020304" pitchFamily="18" charset="0"/>
                <a:cs typeface="Times New Roman" panose="02020603050405020304" pitchFamily="18" charset="0"/>
              </a:rPr>
              <a:t>Retirement expense increasing by $5,028,714 or about 36.2% of the total</a:t>
            </a:r>
          </a:p>
          <a:p>
            <a:pPr lvl="1">
              <a:lnSpc>
                <a:spcPct val="80000"/>
              </a:lnSpc>
              <a:spcBef>
                <a:spcPts val="1800"/>
              </a:spcBef>
            </a:pPr>
            <a:r>
              <a:rPr lang="en-US" sz="2400" dirty="0">
                <a:latin typeface="Times New Roman" panose="02020603050405020304" pitchFamily="18" charset="0"/>
                <a:cs typeface="Times New Roman" panose="02020603050405020304" pitchFamily="18" charset="0"/>
              </a:rPr>
              <a:t>April 25</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Consideration of the Proposed Final Budget</a:t>
            </a:r>
            <a:endParaRPr lang="en-US" sz="2600" dirty="0">
              <a:solidFill>
                <a:schemeClr val="tx1"/>
              </a:solidFill>
              <a:latin typeface="Times New Roman" panose="02020603050405020304" pitchFamily="18" charset="0"/>
              <a:cs typeface="Times New Roman" panose="02020603050405020304" pitchFamily="18" charset="0"/>
            </a:endParaRPr>
          </a:p>
          <a:p>
            <a:pPr lvl="1">
              <a:lnSpc>
                <a:spcPct val="80000"/>
              </a:lnSpc>
              <a:spcBef>
                <a:spcPts val="1800"/>
              </a:spcBef>
            </a:pPr>
            <a:r>
              <a:rPr lang="en-US" sz="2400" dirty="0">
                <a:latin typeface="Times New Roman" panose="02020603050405020304" pitchFamily="18" charset="0"/>
                <a:cs typeface="Times New Roman" panose="02020603050405020304" pitchFamily="18" charset="0"/>
              </a:rPr>
              <a:t>Final Budget Adoption is Scheduled for June 12</a:t>
            </a:r>
            <a:r>
              <a:rPr lang="en-US" sz="2400" baseline="30000" dirty="0">
                <a:latin typeface="Times New Roman" panose="02020603050405020304" pitchFamily="18" charset="0"/>
                <a:cs typeface="Times New Roman" panose="02020603050405020304" pitchFamily="18" charset="0"/>
              </a:rPr>
              <a:t>th  </a:t>
            </a:r>
            <a:r>
              <a:rPr lang="en-US" sz="2400" dirty="0">
                <a:latin typeface="Times New Roman" panose="02020603050405020304" pitchFamily="18" charset="0"/>
                <a:cs typeface="Times New Roman" panose="02020603050405020304" pitchFamily="18" charset="0"/>
              </a:rPr>
              <a:t>or June 14</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a:t>
            </a:r>
            <a:endParaRPr lang="en-US" sz="2400" baseline="30000" dirty="0">
              <a:latin typeface="Times New Roman" panose="02020603050405020304" pitchFamily="18" charset="0"/>
              <a:cs typeface="Times New Roman" panose="02020603050405020304" pitchFamily="18" charset="0"/>
            </a:endParaRPr>
          </a:p>
          <a:p>
            <a:pPr lvl="1">
              <a:lnSpc>
                <a:spcPct val="80000"/>
              </a:lnSpc>
              <a:spcBef>
                <a:spcPts val="1200"/>
              </a:spcBef>
            </a:pPr>
            <a:endParaRPr lang="en-US" sz="2400" baseline="30000" dirty="0">
              <a:latin typeface="Times New Roman" panose="02020603050405020304" pitchFamily="18" charset="0"/>
              <a:cs typeface="Times New Roman" panose="02020603050405020304" pitchFamily="18" charset="0"/>
            </a:endParaRPr>
          </a:p>
          <a:p>
            <a:pPr lvl="1">
              <a:lnSpc>
                <a:spcPct val="80000"/>
              </a:lnSpc>
              <a:spcBef>
                <a:spcPts val="1200"/>
              </a:spcBef>
            </a:pPr>
            <a:endParaRPr lang="en-US" sz="2400" baseline="30000" dirty="0">
              <a:latin typeface="Times New Roman" panose="02020603050405020304" pitchFamily="18" charset="0"/>
              <a:cs typeface="Times New Roman" panose="02020603050405020304" pitchFamily="18" charset="0"/>
            </a:endParaRPr>
          </a:p>
          <a:p>
            <a:pPr lvl="1">
              <a:lnSpc>
                <a:spcPct val="80000"/>
              </a:lnSpc>
              <a:spcBef>
                <a:spcPts val="1200"/>
              </a:spcBef>
            </a:pPr>
            <a:r>
              <a:rPr lang="en-US" sz="2400" dirty="0">
                <a:latin typeface="Times New Roman" panose="02020603050405020304" pitchFamily="18" charset="0"/>
                <a:cs typeface="Times New Roman" panose="02020603050405020304" pitchFamily="18" charset="0"/>
              </a:rPr>
              <a:t>Superintendent and Cabinet</a:t>
            </a:r>
          </a:p>
          <a:p>
            <a:pPr lvl="1">
              <a:lnSpc>
                <a:spcPct val="80000"/>
              </a:lnSpc>
              <a:spcBef>
                <a:spcPts val="1200"/>
              </a:spcBef>
            </a:pPr>
            <a:r>
              <a:rPr lang="en-US" sz="2200" dirty="0">
                <a:latin typeface="Times New Roman" panose="02020603050405020304" pitchFamily="18" charset="0"/>
                <a:cs typeface="Times New Roman" panose="02020603050405020304" pitchFamily="18" charset="0"/>
              </a:rPr>
              <a:t>Refine Staffing Needs</a:t>
            </a:r>
          </a:p>
          <a:p>
            <a:pPr lvl="1">
              <a:lnSpc>
                <a:spcPct val="80000"/>
              </a:lnSpc>
              <a:spcBef>
                <a:spcPts val="1200"/>
              </a:spcBef>
            </a:pPr>
            <a:r>
              <a:rPr lang="en-US" sz="2200" dirty="0">
                <a:latin typeface="Times New Roman" panose="02020603050405020304" pitchFamily="18" charset="0"/>
                <a:cs typeface="Times New Roman" panose="02020603050405020304" pitchFamily="18" charset="0"/>
              </a:rPr>
              <a:t>Refine Health Care Numbers</a:t>
            </a:r>
          </a:p>
          <a:p>
            <a:pPr lvl="1">
              <a:lnSpc>
                <a:spcPct val="80000"/>
              </a:lnSpc>
              <a:spcBef>
                <a:spcPts val="1200"/>
              </a:spcBef>
            </a:pPr>
            <a:r>
              <a:rPr lang="en-US" sz="2200" dirty="0">
                <a:latin typeface="Times New Roman" panose="02020603050405020304" pitchFamily="18" charset="0"/>
                <a:cs typeface="Times New Roman" panose="02020603050405020304" pitchFamily="18" charset="0"/>
              </a:rPr>
              <a:t>Refine Revenue Projections</a:t>
            </a:r>
          </a:p>
          <a:p>
            <a:pPr lvl="1">
              <a:lnSpc>
                <a:spcPct val="80000"/>
              </a:lnSpc>
              <a:spcBef>
                <a:spcPts val="1200"/>
              </a:spcBef>
            </a:pPr>
            <a:r>
              <a:rPr lang="en-US" sz="2200" dirty="0">
                <a:latin typeface="Times New Roman" panose="02020603050405020304" pitchFamily="18" charset="0"/>
                <a:cs typeface="Times New Roman" panose="02020603050405020304" pitchFamily="18" charset="0"/>
              </a:rPr>
              <a:t>Refine Expenditure Projections</a:t>
            </a:r>
          </a:p>
          <a:p>
            <a:pPr lvl="1">
              <a:lnSpc>
                <a:spcPct val="80000"/>
              </a:lnSpc>
              <a:spcBef>
                <a:spcPts val="1200"/>
              </a:spcBef>
            </a:pPr>
            <a:r>
              <a:rPr lang="en-US" sz="2200" dirty="0">
                <a:latin typeface="Times New Roman" panose="02020603050405020304" pitchFamily="18" charset="0"/>
                <a:cs typeface="Times New Roman" panose="02020603050405020304" pitchFamily="18" charset="0"/>
              </a:rPr>
              <a:t>Analyze the Legislative Budget Proposals - when available</a:t>
            </a:r>
          </a:p>
        </p:txBody>
      </p:sp>
      <p:sp>
        <p:nvSpPr>
          <p:cNvPr id="2" name="Date Placeholder 1"/>
          <p:cNvSpPr>
            <a:spLocks noGrp="1"/>
          </p:cNvSpPr>
          <p:nvPr>
            <p:ph type="dt" sz="half" idx="10"/>
          </p:nvPr>
        </p:nvSpPr>
        <p:spPr/>
        <p:txBody>
          <a:bodyPr/>
          <a:lstStyle/>
          <a:p>
            <a:r>
              <a:rPr lang="en-US"/>
              <a:t>3/28/2017</a:t>
            </a:r>
            <a:endParaRPr lang="en-US" dirty="0"/>
          </a:p>
        </p:txBody>
      </p:sp>
      <p:sp>
        <p:nvSpPr>
          <p:cNvPr id="3" name="Footer Placeholder 2"/>
          <p:cNvSpPr>
            <a:spLocks noGrp="1"/>
          </p:cNvSpPr>
          <p:nvPr>
            <p:ph type="ftr" sz="quarter" idx="11"/>
          </p:nvPr>
        </p:nvSpPr>
        <p:spPr/>
        <p:txBody>
          <a:bodyPr/>
          <a:lstStyle/>
          <a:p>
            <a:r>
              <a:rPr lang="en-US" dirty="0"/>
              <a:t>2017-03-28 CBS Impact on CBSD</a:t>
            </a:r>
          </a:p>
        </p:txBody>
      </p:sp>
      <p:sp>
        <p:nvSpPr>
          <p:cNvPr id="7" name="Slide Number Placeholder 6"/>
          <p:cNvSpPr>
            <a:spLocks noGrp="1"/>
          </p:cNvSpPr>
          <p:nvPr>
            <p:ph type="sldNum" sz="quarter" idx="12"/>
          </p:nvPr>
        </p:nvSpPr>
        <p:spPr/>
        <p:txBody>
          <a:bodyPr/>
          <a:lstStyle/>
          <a:p>
            <a:fld id="{96916EF8-A6B6-4FEC-BC8F-57D0F37A2307}" type="slidenum">
              <a:rPr lang="en-US" smtClean="0"/>
              <a:pPr/>
              <a:t>22</a:t>
            </a:fld>
            <a:endParaRPr lang="en-US" dirty="0"/>
          </a:p>
        </p:txBody>
      </p:sp>
    </p:spTree>
    <p:extLst>
      <p:ext uri="{BB962C8B-B14F-4D97-AF65-F5344CB8AC3E}">
        <p14:creationId xmlns:p14="http://schemas.microsoft.com/office/powerpoint/2010/main" val="28613028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27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27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27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275">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4275">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427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3/28/2017</a:t>
            </a:r>
            <a:endParaRPr lang="en-US" dirty="0"/>
          </a:p>
        </p:txBody>
      </p:sp>
      <p:sp>
        <p:nvSpPr>
          <p:cNvPr id="5" name="Footer Placeholder 4"/>
          <p:cNvSpPr>
            <a:spLocks noGrp="1"/>
          </p:cNvSpPr>
          <p:nvPr>
            <p:ph type="ftr" sz="quarter" idx="11"/>
          </p:nvPr>
        </p:nvSpPr>
        <p:spPr/>
        <p:txBody>
          <a:bodyPr/>
          <a:lstStyle/>
          <a:p>
            <a:pPr>
              <a:defRPr/>
            </a:pPr>
            <a:r>
              <a:rPr lang="en-US" dirty="0"/>
              <a:t>2017-03-28 CBS Impact on CBSD</a:t>
            </a:r>
          </a:p>
        </p:txBody>
      </p:sp>
      <p:sp>
        <p:nvSpPr>
          <p:cNvPr id="27650" name="Slide Number Placeholder 5"/>
          <p:cNvSpPr>
            <a:spLocks noGrp="1"/>
          </p:cNvSpPr>
          <p:nvPr>
            <p:ph type="sldNum" sz="quarter" idx="12"/>
          </p:nvPr>
        </p:nvSpPr>
        <p:spPr>
          <a:noFill/>
        </p:spPr>
        <p:txBody>
          <a:bodyPr/>
          <a:lstStyle/>
          <a:p>
            <a:fld id="{A3AF4CE1-A453-485C-A188-714DF64A041E}" type="slidenum">
              <a:rPr lang="en-US"/>
              <a:pPr/>
              <a:t>23</a:t>
            </a:fld>
            <a:endParaRPr lang="en-US" dirty="0"/>
          </a:p>
        </p:txBody>
      </p:sp>
      <p:sp>
        <p:nvSpPr>
          <p:cNvPr id="210946" name="WordArt 2"/>
          <p:cNvSpPr>
            <a:spLocks noChangeArrowheads="1" noChangeShapeType="1" noTextEdit="1"/>
          </p:cNvSpPr>
          <p:nvPr/>
        </p:nvSpPr>
        <p:spPr bwMode="auto">
          <a:xfrm>
            <a:off x="1524000" y="914400"/>
            <a:ext cx="5410200" cy="4572000"/>
          </a:xfrm>
          <a:prstGeom prst="rect">
            <a:avLst/>
          </a:prstGeom>
        </p:spPr>
        <p:txBody>
          <a:bodyPr wrap="none" fromWordArt="1">
            <a:prstTxWarp prst="textRingOutside">
              <a:avLst>
                <a:gd name="adj" fmla="val 68477"/>
              </a:avLst>
            </a:prstTxWarp>
            <a:scene3d>
              <a:camera prst="legacyPerspectiveTopLeft"/>
              <a:lightRig rig="legacyNormal3" dir="r"/>
            </a:scene3d>
            <a:sp3d extrusionH="201600" prstMaterial="legacyMetal">
              <a:extrusionClr>
                <a:srgbClr val="FFFFFF"/>
              </a:extrusionClr>
            </a:sp3d>
          </a:bodyPr>
          <a:lstStyle/>
          <a:p>
            <a:pPr algn="ctr"/>
            <a:r>
              <a:rPr lang="en-US" sz="3600" kern="10" dirty="0">
                <a:ln w="9525">
                  <a:round/>
                  <a:headEnd/>
                  <a:tailEnd/>
                </a:ln>
                <a:solidFill>
                  <a:srgbClr val="000080"/>
                </a:solidFill>
                <a:latin typeface="Times New Roman"/>
                <a:cs typeface="Times New Roman"/>
              </a:rPr>
              <a:t>CBSD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endCondLst>
                                    <p:cond evt="onNext" delay="0">
                                      <p:tgtEl>
                                        <p:sldTgt/>
                                      </p:tgtEl>
                                    </p:cond>
                                  </p:endCondLst>
                                  <p:childTnLst>
                                    <p:set>
                                      <p:cBhvr>
                                        <p:cTn id="6" dur="1" fill="hold">
                                          <p:stCondLst>
                                            <p:cond delay="0"/>
                                          </p:stCondLst>
                                        </p:cTn>
                                        <p:tgtEl>
                                          <p:spTgt spid="210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t>3/28/2017</a:t>
            </a:r>
            <a:endParaRPr lang="en-US" dirty="0"/>
          </a:p>
        </p:txBody>
      </p:sp>
      <p:sp>
        <p:nvSpPr>
          <p:cNvPr id="5" name="Footer Placeholder 4"/>
          <p:cNvSpPr>
            <a:spLocks noGrp="1"/>
          </p:cNvSpPr>
          <p:nvPr>
            <p:ph type="ftr" sz="quarter" idx="11"/>
          </p:nvPr>
        </p:nvSpPr>
        <p:spPr/>
        <p:txBody>
          <a:bodyPr/>
          <a:lstStyle/>
          <a:p>
            <a:pPr>
              <a:defRPr/>
            </a:pPr>
            <a:r>
              <a:rPr lang="en-US"/>
              <a:t>2017-03-28 CBS Impact on CBSD</a:t>
            </a:r>
            <a:endParaRPr lang="en-US" dirty="0"/>
          </a:p>
        </p:txBody>
      </p:sp>
      <p:sp>
        <p:nvSpPr>
          <p:cNvPr id="6" name="Slide Number Placeholder 5"/>
          <p:cNvSpPr>
            <a:spLocks noGrp="1"/>
          </p:cNvSpPr>
          <p:nvPr>
            <p:ph type="sldNum" sz="quarter" idx="12"/>
          </p:nvPr>
        </p:nvSpPr>
        <p:spPr/>
        <p:txBody>
          <a:bodyPr/>
          <a:lstStyle/>
          <a:p>
            <a:pPr>
              <a:defRPr/>
            </a:pPr>
            <a:fld id="{7C8F8FAF-6D70-4C8D-9EB8-4B4B86E4609F}" type="slidenum">
              <a:rPr lang="en-US" smtClean="0"/>
              <a:pPr>
                <a:defRPr/>
              </a:pPr>
              <a:t>24</a:t>
            </a:fld>
            <a:endParaRPr lang="en-US" dirty="0"/>
          </a:p>
        </p:txBody>
      </p:sp>
    </p:spTree>
    <p:extLst>
      <p:ext uri="{BB962C8B-B14F-4D97-AF65-F5344CB8AC3E}">
        <p14:creationId xmlns:p14="http://schemas.microsoft.com/office/powerpoint/2010/main" val="3550158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00"/>
            <a:ext cx="8229600" cy="2438400"/>
          </a:xfrm>
        </p:spPr>
        <p:txBody>
          <a:bodyPr>
            <a:normAutofit/>
          </a:bodyPr>
          <a:lstStyle/>
          <a:p>
            <a:r>
              <a:rPr lang="en-US" dirty="0"/>
              <a:t>Real Estate Tax Reform </a:t>
            </a:r>
            <a:br>
              <a:rPr lang="en-US" dirty="0"/>
            </a:br>
            <a:br>
              <a:rPr lang="en-US" dirty="0"/>
            </a:br>
            <a:r>
              <a:rPr lang="en-US" sz="3200" dirty="0"/>
              <a:t>for 2017-18</a:t>
            </a:r>
            <a:endParaRPr lang="en-US" dirty="0"/>
          </a:p>
        </p:txBody>
      </p:sp>
      <p:sp>
        <p:nvSpPr>
          <p:cNvPr id="4" name="Date Placeholder 3"/>
          <p:cNvSpPr>
            <a:spLocks noGrp="1"/>
          </p:cNvSpPr>
          <p:nvPr>
            <p:ph type="dt" sz="half" idx="10"/>
          </p:nvPr>
        </p:nvSpPr>
        <p:spPr>
          <a:xfrm>
            <a:off x="4800600" y="6629400"/>
            <a:ext cx="2057400" cy="201387"/>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ysClr val="windowText" lastClr="000000"/>
                </a:solidFill>
                <a:effectLst/>
                <a:uLnTx/>
                <a:uFillTx/>
              </a:rPr>
              <a:t>3/28/2017</a:t>
            </a:r>
            <a:endParaRPr kumimoji="0" lang="en-US" sz="7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a:xfrm>
            <a:off x="152400" y="6629400"/>
            <a:ext cx="5004649" cy="201387"/>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ysClr val="windowText" lastClr="000000"/>
                </a:solidFill>
                <a:effectLst/>
                <a:uLnTx/>
                <a:uFillTx/>
              </a:rPr>
              <a:t>2017-03-28 CBS Impact on CBSD</a:t>
            </a:r>
            <a:endParaRPr kumimoji="0" lang="en-US" sz="7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a:xfrm>
            <a:off x="8578841" y="6615793"/>
            <a:ext cx="565159" cy="2286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6916EF8-A6B6-4FEC-BC8F-57D0F37A230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6622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28575"/>
            <a:ext cx="8229600" cy="581025"/>
          </a:xfrm>
        </p:spPr>
        <p:txBody>
          <a:bodyPr>
            <a:normAutofit fontScale="90000"/>
          </a:bodyPr>
          <a:lstStyle/>
          <a:p>
            <a:r>
              <a:rPr lang="en-US" dirty="0"/>
              <a:t>Real Estate Tax Reform</a:t>
            </a:r>
          </a:p>
        </p:txBody>
      </p:sp>
      <p:sp>
        <p:nvSpPr>
          <p:cNvPr id="3" name="Content Placeholder 2"/>
          <p:cNvSpPr>
            <a:spLocks noGrp="1"/>
          </p:cNvSpPr>
          <p:nvPr>
            <p:ph idx="1"/>
          </p:nvPr>
        </p:nvSpPr>
        <p:spPr>
          <a:xfrm>
            <a:off x="228600" y="1108861"/>
            <a:ext cx="8686800" cy="5144941"/>
          </a:xfrm>
        </p:spPr>
        <p:txBody>
          <a:bodyPr>
            <a:noAutofit/>
          </a:bodyPr>
          <a:lstStyle/>
          <a:p>
            <a:pPr>
              <a:spcAft>
                <a:spcPts val="1800"/>
              </a:spcAft>
            </a:pPr>
            <a:r>
              <a:rPr lang="en-US" dirty="0"/>
              <a:t>The state house and senate are preparing to introduce legislation that will eliminate school property taxes except those that would pay for existing principal and interest payments on construction debt.</a:t>
            </a:r>
          </a:p>
          <a:p>
            <a:pPr>
              <a:spcAft>
                <a:spcPts val="1800"/>
              </a:spcAft>
            </a:pPr>
            <a:r>
              <a:rPr lang="en-US" dirty="0"/>
              <a:t>Implementation would be July 1, 2017 </a:t>
            </a:r>
          </a:p>
          <a:p>
            <a:r>
              <a:rPr lang="en-US" dirty="0"/>
              <a:t>To replace most school district real estate taxes, the state would need to shift the burden on to other tax sources.  Based upon past legislative bills, it is estimated that:</a:t>
            </a:r>
          </a:p>
          <a:p>
            <a:pPr lvl="1"/>
            <a:r>
              <a:rPr lang="en-US" dirty="0"/>
              <a:t>The state Personal Income Tax (PIT) would increase from 3.07% to 4.95%</a:t>
            </a:r>
          </a:p>
          <a:p>
            <a:pPr lvl="1">
              <a:spcAft>
                <a:spcPts val="1800"/>
              </a:spcAft>
            </a:pPr>
            <a:r>
              <a:rPr lang="en-US" dirty="0"/>
              <a:t>The sales and use tax (SUT) would increase from 6% to 7% and include most food and clothing as well as services such as legal, mental health, architects, etc. </a:t>
            </a:r>
          </a:p>
          <a:p>
            <a:pPr>
              <a:spcAft>
                <a:spcPts val="1800"/>
              </a:spcAft>
            </a:pPr>
            <a:r>
              <a:rPr lang="en-US" dirty="0"/>
              <a:t>Under the tax shift, school districts would receive state subsidies equal to the amount of real estate tax they received during 2016-17 less the grandfathered real estate taxes for construction debt. </a:t>
            </a:r>
          </a:p>
        </p:txBody>
      </p:sp>
      <p:sp>
        <p:nvSpPr>
          <p:cNvPr id="4" name="Date Placeholder 3"/>
          <p:cNvSpPr>
            <a:spLocks noGrp="1"/>
          </p:cNvSpPr>
          <p:nvPr>
            <p:ph type="dt" sz="half" idx="10"/>
          </p:nvPr>
        </p:nvSpPr>
        <p:spPr>
          <a:xfrm>
            <a:off x="4800600" y="6629400"/>
            <a:ext cx="2057400" cy="201387"/>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ysClr val="windowText" lastClr="000000"/>
                </a:solidFill>
                <a:effectLst/>
                <a:uLnTx/>
                <a:uFillTx/>
              </a:rPr>
              <a:t>3/28/2017</a:t>
            </a:r>
            <a:endParaRPr kumimoji="0" lang="en-US" sz="7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a:xfrm>
            <a:off x="152400" y="6629400"/>
            <a:ext cx="5004649" cy="201387"/>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ysClr val="windowText" lastClr="000000"/>
                </a:solidFill>
                <a:effectLst/>
                <a:uLnTx/>
                <a:uFillTx/>
              </a:rPr>
              <a:t>2017-03-28 CBS Impact on CBSD</a:t>
            </a:r>
            <a:endParaRPr kumimoji="0" lang="en-US" sz="7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a:xfrm>
            <a:off x="8578841" y="6615793"/>
            <a:ext cx="565159" cy="2286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6916EF8-A6B6-4FEC-BC8F-57D0F37A230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848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28575"/>
            <a:ext cx="8229600" cy="581025"/>
          </a:xfrm>
        </p:spPr>
        <p:txBody>
          <a:bodyPr>
            <a:normAutofit fontScale="90000"/>
          </a:bodyPr>
          <a:lstStyle/>
          <a:p>
            <a:r>
              <a:rPr lang="en-US" dirty="0"/>
              <a:t>Real Estate Tax Reform</a:t>
            </a:r>
          </a:p>
        </p:txBody>
      </p:sp>
      <p:sp>
        <p:nvSpPr>
          <p:cNvPr id="3" name="Content Placeholder 2"/>
          <p:cNvSpPr>
            <a:spLocks noGrp="1"/>
          </p:cNvSpPr>
          <p:nvPr>
            <p:ph idx="1"/>
          </p:nvPr>
        </p:nvSpPr>
        <p:spPr>
          <a:xfrm>
            <a:off x="247650" y="762000"/>
            <a:ext cx="8686800" cy="3581400"/>
          </a:xfrm>
        </p:spPr>
        <p:txBody>
          <a:bodyPr>
            <a:normAutofit fontScale="92500" lnSpcReduction="10000"/>
          </a:bodyPr>
          <a:lstStyle/>
          <a:p>
            <a:pPr>
              <a:spcAft>
                <a:spcPts val="1800"/>
              </a:spcAft>
            </a:pPr>
            <a:r>
              <a:rPr lang="en-US" dirty="0"/>
              <a:t>School districts would receive yearly increases equal to the </a:t>
            </a:r>
            <a:r>
              <a:rPr lang="en-US" u="sng" dirty="0"/>
              <a:t>lessor of </a:t>
            </a:r>
            <a:r>
              <a:rPr lang="en-US" dirty="0"/>
              <a:t>the State Average Weekly Wage </a:t>
            </a:r>
            <a:r>
              <a:rPr lang="en-US" u="sng" dirty="0"/>
              <a:t>or</a:t>
            </a:r>
            <a:r>
              <a:rPr lang="en-US" dirty="0"/>
              <a:t> the increases for (SUT, PIT and hotel occupancy taxes averaged together )</a:t>
            </a:r>
          </a:p>
          <a:p>
            <a:pPr>
              <a:spcAft>
                <a:spcPts val="1800"/>
              </a:spcAft>
            </a:pPr>
            <a:r>
              <a:rPr lang="en-US" dirty="0"/>
              <a:t>With voter approval via a referendum, school districts would have limited ability to raise some taxes by increasing the local Earned Income Tax (EIT) or Personal Income Tax (PIT).</a:t>
            </a:r>
          </a:p>
          <a:p>
            <a:pPr>
              <a:spcAft>
                <a:spcPts val="1800"/>
              </a:spcAft>
            </a:pPr>
            <a:r>
              <a:rPr lang="en-US" dirty="0"/>
              <a:t>School districts can’t issue </a:t>
            </a:r>
            <a:r>
              <a:rPr lang="en-US" u="sng" dirty="0"/>
              <a:t>any</a:t>
            </a:r>
            <a:r>
              <a:rPr lang="en-US" dirty="0"/>
              <a:t> future debt without voter referendum</a:t>
            </a:r>
          </a:p>
          <a:p>
            <a:r>
              <a:rPr lang="en-US" dirty="0"/>
              <a:t>The state would look at school district debt payments each year</a:t>
            </a:r>
          </a:p>
          <a:p>
            <a:pPr lvl="1"/>
            <a:r>
              <a:rPr lang="en-US" dirty="0"/>
              <a:t>No incentive to have declining debt payments under this proposal</a:t>
            </a:r>
          </a:p>
          <a:p>
            <a:endParaRPr lang="en-US" dirty="0"/>
          </a:p>
        </p:txBody>
      </p:sp>
      <p:sp>
        <p:nvSpPr>
          <p:cNvPr id="4" name="Date Placeholder 3"/>
          <p:cNvSpPr>
            <a:spLocks noGrp="1"/>
          </p:cNvSpPr>
          <p:nvPr>
            <p:ph type="dt" sz="half" idx="10"/>
          </p:nvPr>
        </p:nvSpPr>
        <p:spPr>
          <a:xfrm>
            <a:off x="4800600" y="6629400"/>
            <a:ext cx="2057400" cy="201387"/>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ysClr val="windowText" lastClr="000000"/>
                </a:solidFill>
                <a:effectLst/>
                <a:uLnTx/>
                <a:uFillTx/>
              </a:rPr>
              <a:t>3/28/2017</a:t>
            </a:r>
            <a:endParaRPr kumimoji="0" lang="en-US" sz="7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a:xfrm>
            <a:off x="152400" y="6629400"/>
            <a:ext cx="5004649" cy="201387"/>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ysClr val="windowText" lastClr="000000"/>
                </a:solidFill>
                <a:effectLst/>
                <a:uLnTx/>
                <a:uFillTx/>
              </a:rPr>
              <a:t>2017-03-28 CBS Impact on CBSD</a:t>
            </a:r>
            <a:endParaRPr kumimoji="0" lang="en-US" sz="7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a:xfrm>
            <a:off x="8578841" y="6615793"/>
            <a:ext cx="565159" cy="2286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6916EF8-A6B6-4FEC-BC8F-57D0F37A230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43928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28575"/>
            <a:ext cx="8229600" cy="581025"/>
          </a:xfrm>
        </p:spPr>
        <p:txBody>
          <a:bodyPr>
            <a:normAutofit fontScale="90000"/>
          </a:bodyPr>
          <a:lstStyle/>
          <a:p>
            <a:r>
              <a:rPr lang="en-US" dirty="0"/>
              <a:t>Implications of Real Estate Tax Reform</a:t>
            </a:r>
          </a:p>
        </p:txBody>
      </p:sp>
      <p:sp>
        <p:nvSpPr>
          <p:cNvPr id="3" name="Content Placeholder 2"/>
          <p:cNvSpPr>
            <a:spLocks noGrp="1"/>
          </p:cNvSpPr>
          <p:nvPr>
            <p:ph idx="1"/>
          </p:nvPr>
        </p:nvSpPr>
        <p:spPr>
          <a:xfrm>
            <a:off x="228600" y="914400"/>
            <a:ext cx="8686800" cy="914400"/>
          </a:xfrm>
        </p:spPr>
        <p:txBody>
          <a:bodyPr/>
          <a:lstStyle/>
          <a:p>
            <a:r>
              <a:rPr lang="en-US" dirty="0"/>
              <a:t>Local tax dollars won’t stay local any longer</a:t>
            </a:r>
          </a:p>
          <a:p>
            <a:r>
              <a:rPr lang="en-US" dirty="0"/>
              <a:t>Most of the new taxes will flow to just 6 counties</a:t>
            </a:r>
          </a:p>
          <a:p>
            <a:pPr marL="36900" indent="0">
              <a:buNone/>
            </a:pPr>
            <a:endParaRPr lang="en-US" dirty="0"/>
          </a:p>
          <a:p>
            <a:endParaRPr lang="en-US" dirty="0"/>
          </a:p>
          <a:p>
            <a:endParaRPr lang="en-US" dirty="0"/>
          </a:p>
        </p:txBody>
      </p:sp>
      <p:sp>
        <p:nvSpPr>
          <p:cNvPr id="4" name="Date Placeholder 3"/>
          <p:cNvSpPr>
            <a:spLocks noGrp="1"/>
          </p:cNvSpPr>
          <p:nvPr>
            <p:ph type="dt" sz="half" idx="10"/>
          </p:nvPr>
        </p:nvSpPr>
        <p:spPr>
          <a:xfrm>
            <a:off x="4800600" y="6629400"/>
            <a:ext cx="2057400" cy="201387"/>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ysClr val="windowText" lastClr="000000"/>
                </a:solidFill>
                <a:effectLst/>
                <a:uLnTx/>
                <a:uFillTx/>
              </a:rPr>
              <a:t>3/28/2017</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a:xfrm>
            <a:off x="152400" y="6629400"/>
            <a:ext cx="5004649" cy="201387"/>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2017-03-28 CBS Impact on CBSD</a:t>
            </a:r>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a:xfrm>
            <a:off x="8423270" y="6629400"/>
            <a:ext cx="565159" cy="2286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6916EF8-A6B6-4FEC-BC8F-57D0F37A230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5208" t="7230" r="2500" b="7230"/>
          <a:stretch/>
        </p:blipFill>
        <p:spPr>
          <a:xfrm>
            <a:off x="381000" y="1828800"/>
            <a:ext cx="8534400" cy="4535535"/>
          </a:xfrm>
          <a:prstGeom prst="rect">
            <a:avLst/>
          </a:prstGeom>
        </p:spPr>
      </p:pic>
    </p:spTree>
    <p:extLst>
      <p:ext uri="{BB962C8B-B14F-4D97-AF65-F5344CB8AC3E}">
        <p14:creationId xmlns:p14="http://schemas.microsoft.com/office/powerpoint/2010/main" val="157482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71"/>
            <a:ext cx="9372600" cy="581025"/>
          </a:xfrm>
        </p:spPr>
        <p:txBody>
          <a:bodyPr>
            <a:normAutofit fontScale="90000"/>
          </a:bodyPr>
          <a:lstStyle/>
          <a:p>
            <a:r>
              <a:rPr lang="en-US" dirty="0"/>
              <a:t>Implications of Real Estate Tax Reform </a:t>
            </a:r>
            <a:r>
              <a:rPr lang="en-US" sz="2200" dirty="0"/>
              <a:t>continued</a:t>
            </a:r>
            <a:endParaRPr lang="en-US" dirty="0"/>
          </a:p>
        </p:txBody>
      </p:sp>
      <p:sp>
        <p:nvSpPr>
          <p:cNvPr id="3" name="Content Placeholder 2"/>
          <p:cNvSpPr>
            <a:spLocks noGrp="1"/>
          </p:cNvSpPr>
          <p:nvPr>
            <p:ph idx="1"/>
          </p:nvPr>
        </p:nvSpPr>
        <p:spPr>
          <a:xfrm>
            <a:off x="247650" y="761999"/>
            <a:ext cx="8686800" cy="5853793"/>
          </a:xfrm>
        </p:spPr>
        <p:txBody>
          <a:bodyPr>
            <a:normAutofit/>
          </a:bodyPr>
          <a:lstStyle/>
          <a:p>
            <a:pPr>
              <a:spcAft>
                <a:spcPts val="1800"/>
              </a:spcAft>
            </a:pPr>
            <a:r>
              <a:rPr lang="en-US" dirty="0"/>
              <a:t>The new equitable basic state education funding formula would be essentially eliminated </a:t>
            </a:r>
          </a:p>
          <a:p>
            <a:r>
              <a:rPr lang="en-US" dirty="0"/>
              <a:t>Tax shift from businesses to individuals</a:t>
            </a:r>
          </a:p>
          <a:p>
            <a:pPr lvl="1"/>
            <a:r>
              <a:rPr lang="en-US" dirty="0"/>
              <a:t>According to a 2012 analysis by the state Independent Fiscal Office (IFO) businesses pay about $3B in real estate taxes statewide</a:t>
            </a:r>
          </a:p>
          <a:p>
            <a:pPr lvl="1"/>
            <a:r>
              <a:rPr lang="en-US" dirty="0"/>
              <a:t>By reducing real estate taxes, business will shift about $2B of their real estate tax burden on to individual tax payers statewide</a:t>
            </a:r>
          </a:p>
          <a:p>
            <a:r>
              <a:rPr lang="en-US" dirty="0"/>
              <a:t>Eliminates most of the local control and funding authority </a:t>
            </a:r>
          </a:p>
          <a:p>
            <a:pPr lvl="1"/>
            <a:r>
              <a:rPr lang="en-US" dirty="0"/>
              <a:t>How will hiring decisions be made?</a:t>
            </a:r>
          </a:p>
          <a:p>
            <a:pPr lvl="1">
              <a:spcAft>
                <a:spcPts val="1800"/>
              </a:spcAft>
            </a:pPr>
            <a:r>
              <a:rPr lang="en-US" dirty="0"/>
              <a:t>How will contracts be negotiated?</a:t>
            </a:r>
          </a:p>
          <a:p>
            <a:pPr>
              <a:spcAft>
                <a:spcPts val="1800"/>
              </a:spcAft>
            </a:pPr>
            <a:r>
              <a:rPr lang="en-US" dirty="0"/>
              <a:t>School facilities are likely to deteriorate over time</a:t>
            </a:r>
          </a:p>
          <a:p>
            <a:pPr>
              <a:spcAft>
                <a:spcPts val="1800"/>
              </a:spcAft>
            </a:pPr>
            <a:r>
              <a:rPr lang="en-US" dirty="0"/>
              <a:t>How will PSERS and health care expenses be paid for when they are increasing greater than the general rate of inflation?</a:t>
            </a:r>
          </a:p>
          <a:p>
            <a:pPr marL="36900" indent="0">
              <a:buNone/>
            </a:pPr>
            <a:endParaRPr lang="en-US" dirty="0"/>
          </a:p>
        </p:txBody>
      </p:sp>
      <p:sp>
        <p:nvSpPr>
          <p:cNvPr id="4" name="Date Placeholder 3"/>
          <p:cNvSpPr>
            <a:spLocks noGrp="1"/>
          </p:cNvSpPr>
          <p:nvPr>
            <p:ph type="dt" sz="half" idx="10"/>
          </p:nvPr>
        </p:nvSpPr>
        <p:spPr>
          <a:xfrm>
            <a:off x="4800600" y="6629400"/>
            <a:ext cx="2057400" cy="201387"/>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ysClr val="windowText" lastClr="000000"/>
                </a:solidFill>
                <a:effectLst/>
                <a:uLnTx/>
                <a:uFillTx/>
              </a:rPr>
              <a:t>3/28/2017</a:t>
            </a:r>
            <a:endParaRPr kumimoji="0" lang="en-US" sz="7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a:xfrm>
            <a:off x="152400" y="6629400"/>
            <a:ext cx="5004649" cy="201387"/>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ysClr val="windowText" lastClr="000000"/>
                </a:solidFill>
                <a:effectLst/>
                <a:uLnTx/>
                <a:uFillTx/>
              </a:rPr>
              <a:t>2017-03-28 CBS Impact on CBSD</a:t>
            </a:r>
            <a:endParaRPr kumimoji="0" lang="en-US" sz="7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a:xfrm>
            <a:off x="8578841" y="6615793"/>
            <a:ext cx="565159" cy="2286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6916EF8-A6B6-4FEC-BC8F-57D0F37A230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6641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4168"/>
            <a:ext cx="8534400" cy="449232"/>
          </a:xfrm>
        </p:spPr>
        <p:txBody>
          <a:bodyPr/>
          <a:lstStyle/>
          <a:p>
            <a:r>
              <a:rPr lang="en-US" sz="3200" dirty="0"/>
              <a:t>2016-17 Pennsylvania State Budget Overview</a:t>
            </a:r>
          </a:p>
        </p:txBody>
      </p:sp>
      <p:sp>
        <p:nvSpPr>
          <p:cNvPr id="4" name="Date Placeholder 3"/>
          <p:cNvSpPr>
            <a:spLocks noGrp="1"/>
          </p:cNvSpPr>
          <p:nvPr>
            <p:ph type="dt" sz="half" idx="10"/>
          </p:nvPr>
        </p:nvSpPr>
        <p:spPr/>
        <p:txBody>
          <a:bodyPr/>
          <a:lstStyle/>
          <a:p>
            <a:pPr>
              <a:defRPr/>
            </a:pPr>
            <a:r>
              <a:rPr lang="en-US"/>
              <a:t>3/28/2017</a:t>
            </a:r>
            <a:endParaRPr lang="en-US" dirty="0"/>
          </a:p>
        </p:txBody>
      </p:sp>
      <p:sp>
        <p:nvSpPr>
          <p:cNvPr id="5" name="Footer Placeholder 4"/>
          <p:cNvSpPr>
            <a:spLocks noGrp="1"/>
          </p:cNvSpPr>
          <p:nvPr>
            <p:ph type="ftr" sz="quarter" idx="11"/>
          </p:nvPr>
        </p:nvSpPr>
        <p:spPr/>
        <p:txBody>
          <a:bodyPr/>
          <a:lstStyle/>
          <a:p>
            <a:pPr>
              <a:defRPr/>
            </a:pPr>
            <a:r>
              <a:rPr lang="en-US" dirty="0"/>
              <a:t>2017-03-28 CBS Impact on CBSD</a:t>
            </a:r>
          </a:p>
        </p:txBody>
      </p:sp>
      <p:sp>
        <p:nvSpPr>
          <p:cNvPr id="6" name="Slide Number Placeholder 5"/>
          <p:cNvSpPr>
            <a:spLocks noGrp="1"/>
          </p:cNvSpPr>
          <p:nvPr>
            <p:ph type="sldNum" sz="quarter" idx="12"/>
          </p:nvPr>
        </p:nvSpPr>
        <p:spPr/>
        <p:txBody>
          <a:bodyPr/>
          <a:lstStyle/>
          <a:p>
            <a:pPr>
              <a:defRPr/>
            </a:pPr>
            <a:fld id="{7C8F8FAF-6D70-4C8D-9EB8-4B4B86E4609F}" type="slidenum">
              <a:rPr lang="en-US" smtClean="0"/>
              <a:pPr>
                <a:defRPr/>
              </a:pPr>
              <a:t>3</a:t>
            </a:fld>
            <a:endParaRPr lang="en-US"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6427" t="14445" r="22008" b="61111"/>
          <a:stretch/>
        </p:blipFill>
        <p:spPr>
          <a:xfrm>
            <a:off x="381000" y="919429"/>
            <a:ext cx="7741226" cy="4865914"/>
          </a:xfrm>
          <a:prstGeom prst="rect">
            <a:avLst/>
          </a:prstGeom>
        </p:spPr>
      </p:pic>
      <p:sp>
        <p:nvSpPr>
          <p:cNvPr id="3" name="TextBox 2"/>
          <p:cNvSpPr txBox="1"/>
          <p:nvPr/>
        </p:nvSpPr>
        <p:spPr>
          <a:xfrm>
            <a:off x="762000" y="6019800"/>
            <a:ext cx="7543800" cy="369332"/>
          </a:xfrm>
          <a:prstGeom prst="rect">
            <a:avLst/>
          </a:prstGeom>
          <a:noFill/>
        </p:spPr>
        <p:txBody>
          <a:bodyPr wrap="square" rtlCol="0">
            <a:spAutoFit/>
          </a:bodyPr>
          <a:lstStyle/>
          <a:p>
            <a:r>
              <a:rPr lang="en-US" dirty="0">
                <a:solidFill>
                  <a:srgbClr val="FFFF00"/>
                </a:solidFill>
              </a:rPr>
              <a:t>As adopted, the current year state budget projected a surplus of $2M</a:t>
            </a:r>
          </a:p>
        </p:txBody>
      </p:sp>
      <p:sp>
        <p:nvSpPr>
          <p:cNvPr id="7" name="Oval 6"/>
          <p:cNvSpPr/>
          <p:nvPr/>
        </p:nvSpPr>
        <p:spPr>
          <a:xfrm>
            <a:off x="7010400" y="5334000"/>
            <a:ext cx="914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891079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71"/>
            <a:ext cx="9372600" cy="581025"/>
          </a:xfrm>
        </p:spPr>
        <p:txBody>
          <a:bodyPr>
            <a:normAutofit fontScale="90000"/>
          </a:bodyPr>
          <a:lstStyle/>
          <a:p>
            <a:r>
              <a:rPr lang="en-US" dirty="0"/>
              <a:t>Implications of Real Estate Tax Reform </a:t>
            </a:r>
            <a:r>
              <a:rPr lang="en-US" sz="2200" dirty="0"/>
              <a:t>continued</a:t>
            </a:r>
            <a:endParaRPr lang="en-US" dirty="0"/>
          </a:p>
        </p:txBody>
      </p:sp>
      <p:sp>
        <p:nvSpPr>
          <p:cNvPr id="3" name="Content Placeholder 2"/>
          <p:cNvSpPr>
            <a:spLocks noGrp="1"/>
          </p:cNvSpPr>
          <p:nvPr>
            <p:ph idx="1"/>
          </p:nvPr>
        </p:nvSpPr>
        <p:spPr>
          <a:xfrm>
            <a:off x="247650" y="761999"/>
            <a:ext cx="8686800" cy="5853793"/>
          </a:xfrm>
        </p:spPr>
        <p:txBody>
          <a:bodyPr>
            <a:normAutofit/>
          </a:bodyPr>
          <a:lstStyle/>
          <a:p>
            <a:r>
              <a:rPr lang="en-US" dirty="0"/>
              <a:t>Real estate tax write-offs on federal taxes will be significantly reduced giving greater revenues to the federal government from Pennsylvania.</a:t>
            </a:r>
          </a:p>
          <a:p>
            <a:pPr lvl="1"/>
            <a:r>
              <a:rPr lang="en-US" dirty="0"/>
              <a:t>Will this also impact the value of housing in Pennsylvania?</a:t>
            </a:r>
          </a:p>
          <a:p>
            <a:r>
              <a:rPr lang="en-US" dirty="0"/>
              <a:t>A recession will have a much larger impact on school district finances without the stability of real estate taxes</a:t>
            </a:r>
          </a:p>
          <a:p>
            <a:pPr lvl="1">
              <a:spcAft>
                <a:spcPts val="1800"/>
              </a:spcAft>
            </a:pPr>
            <a:r>
              <a:rPr lang="en-US" dirty="0"/>
              <a:t>School districts can’t layoff teachers for economic reasons</a:t>
            </a:r>
          </a:p>
          <a:p>
            <a:r>
              <a:rPr lang="en-US" dirty="0"/>
              <a:t>Budget timelines would need to change</a:t>
            </a:r>
          </a:p>
          <a:p>
            <a:pPr lvl="1"/>
            <a:r>
              <a:rPr lang="en-US" dirty="0"/>
              <a:t> Since most funding would come from the state</a:t>
            </a:r>
          </a:p>
          <a:p>
            <a:pPr lvl="1">
              <a:spcAft>
                <a:spcPts val="1800"/>
              </a:spcAft>
            </a:pPr>
            <a:r>
              <a:rPr lang="en-US" dirty="0"/>
              <a:t>No time for school districts to adjust spending proposals assuming a June 30th state budget adoption</a:t>
            </a:r>
          </a:p>
          <a:p>
            <a:r>
              <a:rPr lang="en-US" dirty="0"/>
              <a:t> Where will some of the new tax dollars go?</a:t>
            </a:r>
          </a:p>
          <a:p>
            <a:pPr lvl="1"/>
            <a:r>
              <a:rPr lang="en-US" dirty="0"/>
              <a:t>$250,000,000 to the Transportation Assistance Fund</a:t>
            </a:r>
          </a:p>
          <a:p>
            <a:pPr lvl="1">
              <a:spcAft>
                <a:spcPts val="1800"/>
              </a:spcAft>
            </a:pPr>
            <a:r>
              <a:rPr lang="en-US" dirty="0"/>
              <a:t>Will other competing interest also siphon away some education dollars in the future?</a:t>
            </a:r>
          </a:p>
        </p:txBody>
      </p:sp>
      <p:sp>
        <p:nvSpPr>
          <p:cNvPr id="4" name="Date Placeholder 3"/>
          <p:cNvSpPr>
            <a:spLocks noGrp="1"/>
          </p:cNvSpPr>
          <p:nvPr>
            <p:ph type="dt" sz="half" idx="10"/>
          </p:nvPr>
        </p:nvSpPr>
        <p:spPr>
          <a:xfrm>
            <a:off x="4800600" y="6629400"/>
            <a:ext cx="2057400" cy="201387"/>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ysClr val="windowText" lastClr="000000"/>
                </a:solidFill>
                <a:effectLst/>
                <a:uLnTx/>
                <a:uFillTx/>
              </a:rPr>
              <a:t>3/28/2017</a:t>
            </a:r>
            <a:endParaRPr kumimoji="0" lang="en-US" sz="7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a:xfrm>
            <a:off x="152400" y="6629400"/>
            <a:ext cx="5004649" cy="201387"/>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ysClr val="windowText" lastClr="000000"/>
                </a:solidFill>
                <a:effectLst/>
                <a:uLnTx/>
                <a:uFillTx/>
              </a:rPr>
              <a:t>2017-03-28 CBS Impact on CBSD</a:t>
            </a:r>
            <a:endParaRPr kumimoji="0" lang="en-US" sz="7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a:xfrm>
            <a:off x="8578841" y="6615793"/>
            <a:ext cx="565159" cy="2286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6916EF8-A6B6-4FEC-BC8F-57D0F37A230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5403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71"/>
            <a:ext cx="9372600" cy="581025"/>
          </a:xfrm>
        </p:spPr>
        <p:txBody>
          <a:bodyPr>
            <a:normAutofit fontScale="90000"/>
          </a:bodyPr>
          <a:lstStyle/>
          <a:p>
            <a:r>
              <a:rPr lang="en-US" dirty="0"/>
              <a:t>Implications of Real Estate Tax Reform </a:t>
            </a:r>
            <a:r>
              <a:rPr lang="en-US" sz="2200" dirty="0"/>
              <a:t>continued</a:t>
            </a:r>
            <a:endParaRPr lang="en-US" dirty="0"/>
          </a:p>
        </p:txBody>
      </p:sp>
      <p:sp>
        <p:nvSpPr>
          <p:cNvPr id="3" name="Content Placeholder 2"/>
          <p:cNvSpPr>
            <a:spLocks noGrp="1"/>
          </p:cNvSpPr>
          <p:nvPr>
            <p:ph idx="1"/>
          </p:nvPr>
        </p:nvSpPr>
        <p:spPr>
          <a:xfrm>
            <a:off x="247650" y="761999"/>
            <a:ext cx="8686800" cy="5853793"/>
          </a:xfrm>
        </p:spPr>
        <p:txBody>
          <a:bodyPr>
            <a:normAutofit/>
          </a:bodyPr>
          <a:lstStyle/>
          <a:p>
            <a:r>
              <a:rPr lang="en-US" dirty="0"/>
              <a:t>Does not address the factors driving school expenses</a:t>
            </a:r>
          </a:p>
          <a:p>
            <a:pPr lvl="1"/>
            <a:r>
              <a:rPr lang="en-US" dirty="0"/>
              <a:t>PSERS</a:t>
            </a:r>
          </a:p>
          <a:p>
            <a:pPr lvl="1"/>
            <a:r>
              <a:rPr lang="en-US" dirty="0"/>
              <a:t>Charter schools</a:t>
            </a:r>
          </a:p>
          <a:p>
            <a:pPr lvl="1"/>
            <a:r>
              <a:rPr lang="en-US" dirty="0"/>
              <a:t>Special education</a:t>
            </a:r>
          </a:p>
          <a:p>
            <a:pPr lvl="1"/>
            <a:r>
              <a:rPr lang="en-US" dirty="0"/>
              <a:t>Health care</a:t>
            </a:r>
          </a:p>
          <a:p>
            <a:pPr>
              <a:spcAft>
                <a:spcPts val="1800"/>
              </a:spcAft>
            </a:pPr>
            <a:r>
              <a:rPr lang="en-US" dirty="0"/>
              <a:t>The state Independent Fiscal Office estimates a $14B tax shift will need to occur.</a:t>
            </a:r>
          </a:p>
          <a:p>
            <a:pPr>
              <a:spcAft>
                <a:spcPts val="1800"/>
              </a:spcAft>
            </a:pPr>
            <a:r>
              <a:rPr lang="en-US" dirty="0"/>
              <a:t>Real estate tax reform probably helps senior citizens</a:t>
            </a:r>
          </a:p>
          <a:p>
            <a:pPr>
              <a:spcAft>
                <a:spcPts val="1800"/>
              </a:spcAft>
            </a:pPr>
            <a:r>
              <a:rPr lang="en-US" dirty="0"/>
              <a:t>Real estate tax reform might hurt lower income families</a:t>
            </a:r>
          </a:p>
        </p:txBody>
      </p:sp>
      <p:sp>
        <p:nvSpPr>
          <p:cNvPr id="4" name="Date Placeholder 3"/>
          <p:cNvSpPr>
            <a:spLocks noGrp="1"/>
          </p:cNvSpPr>
          <p:nvPr>
            <p:ph type="dt" sz="half" idx="10"/>
          </p:nvPr>
        </p:nvSpPr>
        <p:spPr>
          <a:xfrm>
            <a:off x="4800600" y="6629400"/>
            <a:ext cx="2057400" cy="201387"/>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ysClr val="windowText" lastClr="000000"/>
                </a:solidFill>
                <a:effectLst/>
                <a:uLnTx/>
                <a:uFillTx/>
              </a:rPr>
              <a:t>3/28/2017</a:t>
            </a:r>
            <a:endParaRPr kumimoji="0" lang="en-US" sz="7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a:xfrm>
            <a:off x="152400" y="6629400"/>
            <a:ext cx="5004649" cy="201387"/>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ysClr val="windowText" lastClr="000000"/>
                </a:solidFill>
                <a:effectLst/>
                <a:uLnTx/>
                <a:uFillTx/>
              </a:rPr>
              <a:t>2017-03-28 CBS Impact on CBSD</a:t>
            </a:r>
            <a:endParaRPr kumimoji="0" lang="en-US" sz="7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a:xfrm>
            <a:off x="8578841" y="6615793"/>
            <a:ext cx="565159" cy="2286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6916EF8-A6B6-4FEC-BC8F-57D0F37A230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2792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71"/>
            <a:ext cx="9372600" cy="581025"/>
          </a:xfrm>
        </p:spPr>
        <p:txBody>
          <a:bodyPr>
            <a:normAutofit fontScale="90000"/>
          </a:bodyPr>
          <a:lstStyle/>
          <a:p>
            <a:r>
              <a:rPr lang="en-US" dirty="0"/>
              <a:t>Implications of Real Estate Tax Reform </a:t>
            </a:r>
            <a:r>
              <a:rPr lang="en-US" sz="2200" dirty="0"/>
              <a:t>continued</a:t>
            </a:r>
            <a:endParaRPr lang="en-US" dirty="0"/>
          </a:p>
        </p:txBody>
      </p:sp>
      <p:sp>
        <p:nvSpPr>
          <p:cNvPr id="3" name="Content Placeholder 2"/>
          <p:cNvSpPr>
            <a:spLocks noGrp="1"/>
          </p:cNvSpPr>
          <p:nvPr>
            <p:ph idx="1"/>
          </p:nvPr>
        </p:nvSpPr>
        <p:spPr>
          <a:xfrm>
            <a:off x="247650" y="761999"/>
            <a:ext cx="8686800" cy="1219201"/>
          </a:xfrm>
        </p:spPr>
        <p:txBody>
          <a:bodyPr>
            <a:normAutofit/>
          </a:bodyPr>
          <a:lstStyle/>
          <a:p>
            <a:r>
              <a:rPr lang="en-US" dirty="0"/>
              <a:t>Last Year the senate narrowly defeated property tax elimination by 1 vote</a:t>
            </a:r>
          </a:p>
        </p:txBody>
      </p:sp>
      <p:sp>
        <p:nvSpPr>
          <p:cNvPr id="4" name="Date Placeholder 3"/>
          <p:cNvSpPr>
            <a:spLocks noGrp="1"/>
          </p:cNvSpPr>
          <p:nvPr>
            <p:ph type="dt" sz="half" idx="10"/>
          </p:nvPr>
        </p:nvSpPr>
        <p:spPr>
          <a:xfrm>
            <a:off x="4800600" y="6629400"/>
            <a:ext cx="2057400" cy="201387"/>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ysClr val="windowText" lastClr="000000"/>
                </a:solidFill>
                <a:effectLst/>
                <a:uLnTx/>
                <a:uFillTx/>
              </a:rPr>
              <a:t>3/28/2017</a:t>
            </a:r>
            <a:endParaRPr kumimoji="0" lang="en-US" sz="7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a:xfrm>
            <a:off x="152400" y="6629400"/>
            <a:ext cx="5004649" cy="201387"/>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ysClr val="windowText" lastClr="000000"/>
                </a:solidFill>
                <a:effectLst/>
                <a:uLnTx/>
                <a:uFillTx/>
              </a:rPr>
              <a:t>2017-03-28 CBS Impact on CBSD</a:t>
            </a:r>
            <a:endParaRPr kumimoji="0" lang="en-US" sz="7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a:xfrm>
            <a:off x="8578841" y="6615793"/>
            <a:ext cx="565159" cy="2286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6916EF8-A6B6-4FEC-BC8F-57D0F37A230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dirty="0">
              <a:ln>
                <a:noFill/>
              </a:ln>
              <a:solidFill>
                <a:sysClr val="windowText" lastClr="000000"/>
              </a:solidFill>
              <a:effectLst/>
              <a:uLnTx/>
              <a:uFillTx/>
            </a:endParaRPr>
          </a:p>
        </p:txBody>
      </p:sp>
      <p:grpSp>
        <p:nvGrpSpPr>
          <p:cNvPr id="17" name="Group 16"/>
          <p:cNvGrpSpPr/>
          <p:nvPr/>
        </p:nvGrpSpPr>
        <p:grpSpPr>
          <a:xfrm>
            <a:off x="264274" y="2003367"/>
            <a:ext cx="8574925" cy="4612426"/>
            <a:chOff x="264274" y="2003367"/>
            <a:chExt cx="8574925" cy="4612426"/>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4445" b="34444"/>
            <a:stretch/>
          </p:blipFill>
          <p:spPr>
            <a:xfrm>
              <a:off x="264274" y="2003367"/>
              <a:ext cx="8574925" cy="4612426"/>
            </a:xfrm>
            <a:prstGeom prst="rect">
              <a:avLst/>
            </a:prstGeom>
          </p:spPr>
        </p:pic>
        <p:sp>
          <p:nvSpPr>
            <p:cNvPr id="9" name="Rectangle 8"/>
            <p:cNvSpPr/>
            <p:nvPr/>
          </p:nvSpPr>
          <p:spPr>
            <a:xfrm>
              <a:off x="5714999" y="6400800"/>
              <a:ext cx="12192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Rectangle 9"/>
            <p:cNvSpPr/>
            <p:nvPr/>
          </p:nvSpPr>
          <p:spPr>
            <a:xfrm>
              <a:off x="5638800" y="3657600"/>
              <a:ext cx="12192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Rectangle 10"/>
            <p:cNvSpPr/>
            <p:nvPr/>
          </p:nvSpPr>
          <p:spPr>
            <a:xfrm>
              <a:off x="5609167" y="4876800"/>
              <a:ext cx="12192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Rectangle 11"/>
            <p:cNvSpPr/>
            <p:nvPr/>
          </p:nvSpPr>
          <p:spPr>
            <a:xfrm>
              <a:off x="3657600" y="6393997"/>
              <a:ext cx="12192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Rectangle 12"/>
            <p:cNvSpPr/>
            <p:nvPr/>
          </p:nvSpPr>
          <p:spPr>
            <a:xfrm>
              <a:off x="7619999" y="2895600"/>
              <a:ext cx="12192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Rectangle 13"/>
            <p:cNvSpPr/>
            <p:nvPr/>
          </p:nvSpPr>
          <p:spPr>
            <a:xfrm>
              <a:off x="7543800" y="3447394"/>
              <a:ext cx="12192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Rectangle 14"/>
            <p:cNvSpPr/>
            <p:nvPr/>
          </p:nvSpPr>
          <p:spPr>
            <a:xfrm>
              <a:off x="7560733" y="4891421"/>
              <a:ext cx="12192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Rectangle 15"/>
            <p:cNvSpPr/>
            <p:nvPr/>
          </p:nvSpPr>
          <p:spPr>
            <a:xfrm>
              <a:off x="7696199" y="5472792"/>
              <a:ext cx="1142999" cy="16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28656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71"/>
            <a:ext cx="9372600" cy="581025"/>
          </a:xfrm>
        </p:spPr>
        <p:txBody>
          <a:bodyPr>
            <a:normAutofit fontScale="90000"/>
          </a:bodyPr>
          <a:lstStyle/>
          <a:p>
            <a:r>
              <a:rPr lang="en-US" dirty="0"/>
              <a:t>Implications of Real Estate Tax Reform </a:t>
            </a:r>
            <a:r>
              <a:rPr lang="en-US" sz="2200" dirty="0"/>
              <a:t>continued</a:t>
            </a:r>
            <a:endParaRPr lang="en-US" dirty="0"/>
          </a:p>
        </p:txBody>
      </p:sp>
      <p:sp>
        <p:nvSpPr>
          <p:cNvPr id="3" name="Content Placeholder 2"/>
          <p:cNvSpPr>
            <a:spLocks noGrp="1"/>
          </p:cNvSpPr>
          <p:nvPr>
            <p:ph idx="1"/>
          </p:nvPr>
        </p:nvSpPr>
        <p:spPr>
          <a:xfrm>
            <a:off x="264274" y="671753"/>
            <a:ext cx="8686800" cy="1219201"/>
          </a:xfrm>
        </p:spPr>
        <p:txBody>
          <a:bodyPr>
            <a:normAutofit/>
          </a:bodyPr>
          <a:lstStyle/>
          <a:p>
            <a:r>
              <a:rPr lang="en-US" dirty="0"/>
              <a:t>Last Year the senate narrowly defeated property tax elimination by 1 vote</a:t>
            </a:r>
          </a:p>
          <a:p>
            <a:r>
              <a:rPr lang="en-US" dirty="0"/>
              <a:t>Moving forward, looks like the senate and house have the votes needed this year</a:t>
            </a:r>
          </a:p>
        </p:txBody>
      </p:sp>
      <p:sp>
        <p:nvSpPr>
          <p:cNvPr id="4" name="Date Placeholder 3"/>
          <p:cNvSpPr>
            <a:spLocks noGrp="1"/>
          </p:cNvSpPr>
          <p:nvPr>
            <p:ph type="dt" sz="half" idx="10"/>
          </p:nvPr>
        </p:nvSpPr>
        <p:spPr>
          <a:xfrm>
            <a:off x="4800600" y="6629400"/>
            <a:ext cx="2057400" cy="201387"/>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ysClr val="windowText" lastClr="000000"/>
                </a:solidFill>
                <a:effectLst/>
                <a:uLnTx/>
                <a:uFillTx/>
              </a:rPr>
              <a:t>3/28/2017</a:t>
            </a:r>
            <a:endParaRPr kumimoji="0" lang="en-US" sz="7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a:xfrm>
            <a:off x="152400" y="6629400"/>
            <a:ext cx="5004649" cy="201387"/>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ysClr val="windowText" lastClr="000000"/>
                </a:solidFill>
                <a:effectLst/>
                <a:uLnTx/>
                <a:uFillTx/>
              </a:rPr>
              <a:t>2017-03-28 CBS Impact on CBSD</a:t>
            </a:r>
            <a:endParaRPr kumimoji="0" lang="en-US" sz="7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a:xfrm>
            <a:off x="8578841" y="6615793"/>
            <a:ext cx="565159" cy="2286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6916EF8-A6B6-4FEC-BC8F-57D0F37A230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4445" b="34444"/>
          <a:stretch/>
        </p:blipFill>
        <p:spPr>
          <a:xfrm>
            <a:off x="264274" y="2003367"/>
            <a:ext cx="8574925" cy="4612426"/>
          </a:xfrm>
          <a:prstGeom prst="rect">
            <a:avLst/>
          </a:prstGeom>
        </p:spPr>
      </p:pic>
      <p:sp>
        <p:nvSpPr>
          <p:cNvPr id="14" name="Rectangle 13"/>
          <p:cNvSpPr/>
          <p:nvPr/>
        </p:nvSpPr>
        <p:spPr>
          <a:xfrm>
            <a:off x="7543800" y="3447394"/>
            <a:ext cx="12192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3246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3/28/2017</a:t>
            </a:r>
            <a:endParaRPr lang="en-US" dirty="0"/>
          </a:p>
        </p:txBody>
      </p:sp>
      <p:sp>
        <p:nvSpPr>
          <p:cNvPr id="5" name="Footer Placeholder 4"/>
          <p:cNvSpPr>
            <a:spLocks noGrp="1"/>
          </p:cNvSpPr>
          <p:nvPr>
            <p:ph type="ftr" sz="quarter" idx="11"/>
          </p:nvPr>
        </p:nvSpPr>
        <p:spPr/>
        <p:txBody>
          <a:bodyPr/>
          <a:lstStyle/>
          <a:p>
            <a:pPr>
              <a:defRPr/>
            </a:pPr>
            <a:r>
              <a:rPr lang="en-US" dirty="0"/>
              <a:t>2017-03-28 CBS Impact on CBSD</a:t>
            </a:r>
          </a:p>
        </p:txBody>
      </p:sp>
      <p:sp>
        <p:nvSpPr>
          <p:cNvPr id="6" name="Slide Number Placeholder 5"/>
          <p:cNvSpPr>
            <a:spLocks noGrp="1"/>
          </p:cNvSpPr>
          <p:nvPr>
            <p:ph type="sldNum" sz="quarter" idx="12"/>
          </p:nvPr>
        </p:nvSpPr>
        <p:spPr/>
        <p:txBody>
          <a:bodyPr/>
          <a:lstStyle/>
          <a:p>
            <a:pPr>
              <a:defRPr/>
            </a:pPr>
            <a:fld id="{7C8F8FAF-6D70-4C8D-9EB8-4B4B86E4609F}" type="slidenum">
              <a:rPr lang="en-US" smtClean="0"/>
              <a:pPr>
                <a:defRPr/>
              </a:pPr>
              <a:t>4</a:t>
            </a:fld>
            <a:endParaRPr lang="en-US"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6427" t="57778" r="19061" b="17555"/>
          <a:stretch/>
        </p:blipFill>
        <p:spPr>
          <a:xfrm>
            <a:off x="304800" y="723930"/>
            <a:ext cx="7239000" cy="4343401"/>
          </a:xfrm>
          <a:prstGeom prst="rect">
            <a:avLst/>
          </a:prstGeom>
        </p:spPr>
      </p:pic>
      <p:sp>
        <p:nvSpPr>
          <p:cNvPr id="9" name="TextBox 8"/>
          <p:cNvSpPr txBox="1"/>
          <p:nvPr/>
        </p:nvSpPr>
        <p:spPr>
          <a:xfrm>
            <a:off x="228600" y="5648310"/>
            <a:ext cx="8382000" cy="400110"/>
          </a:xfrm>
          <a:prstGeom prst="rect">
            <a:avLst/>
          </a:prstGeom>
          <a:noFill/>
        </p:spPr>
        <p:txBody>
          <a:bodyPr wrap="square" rtlCol="0">
            <a:spAutoFit/>
          </a:bodyPr>
          <a:lstStyle/>
          <a:p>
            <a:r>
              <a:rPr lang="en-US" sz="2000" dirty="0">
                <a:solidFill>
                  <a:srgbClr val="FFFF00"/>
                </a:solidFill>
              </a:rPr>
              <a:t>The latest state budget projections show a deficit of $600M for 2016-17</a:t>
            </a:r>
          </a:p>
        </p:txBody>
      </p:sp>
      <p:sp>
        <p:nvSpPr>
          <p:cNvPr id="12" name="Title 1"/>
          <p:cNvSpPr txBox="1">
            <a:spLocks/>
          </p:cNvSpPr>
          <p:nvPr/>
        </p:nvSpPr>
        <p:spPr bwMode="auto">
          <a:xfrm>
            <a:off x="152400" y="84168"/>
            <a:ext cx="8534400" cy="449232"/>
          </a:xfrm>
          <a:prstGeom prst="rect">
            <a:avLst/>
          </a:prstGeom>
          <a:noFill/>
          <a:ln w="9525">
            <a:noFill/>
            <a:miter lim="800000"/>
            <a:headEnd/>
            <a:tailEnd/>
          </a:ln>
          <a:effectLst>
            <a:outerShdw dist="12700" algn="ctr" rotWithShape="0">
              <a:schemeClr val="folHlink"/>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Arial" charset="0"/>
              </a:defRPr>
            </a:lvl2pPr>
            <a:lvl3pPr algn="ctr" rtl="0" eaLnBrk="0" fontAlgn="base" hangingPunct="0">
              <a:spcBef>
                <a:spcPct val="0"/>
              </a:spcBef>
              <a:spcAft>
                <a:spcPct val="0"/>
              </a:spcAft>
              <a:defRPr sz="4400">
                <a:solidFill>
                  <a:srgbClr val="FFFF00"/>
                </a:solidFill>
                <a:latin typeface="Arial" charset="0"/>
              </a:defRPr>
            </a:lvl3pPr>
            <a:lvl4pPr algn="ctr" rtl="0" eaLnBrk="0" fontAlgn="base" hangingPunct="0">
              <a:spcBef>
                <a:spcPct val="0"/>
              </a:spcBef>
              <a:spcAft>
                <a:spcPct val="0"/>
              </a:spcAft>
              <a:defRPr sz="4400">
                <a:solidFill>
                  <a:srgbClr val="FFFF00"/>
                </a:solidFill>
                <a:latin typeface="Arial" charset="0"/>
              </a:defRPr>
            </a:lvl4pPr>
            <a:lvl5pPr algn="ctr" rtl="0" eaLnBrk="0" fontAlgn="base" hangingPunct="0">
              <a:spcBef>
                <a:spcPct val="0"/>
              </a:spcBef>
              <a:spcAft>
                <a:spcPct val="0"/>
              </a:spcAft>
              <a:defRPr sz="4400">
                <a:solidFill>
                  <a:srgbClr val="FFFF00"/>
                </a:solidFill>
                <a:latin typeface="Arial" charset="0"/>
              </a:defRPr>
            </a:lvl5pPr>
            <a:lvl6pPr marL="457200" algn="ctr" rtl="0" fontAlgn="base">
              <a:spcBef>
                <a:spcPct val="0"/>
              </a:spcBef>
              <a:spcAft>
                <a:spcPct val="0"/>
              </a:spcAft>
              <a:defRPr sz="4400">
                <a:solidFill>
                  <a:srgbClr val="FFFF00"/>
                </a:solidFill>
                <a:latin typeface="Arial" charset="0"/>
              </a:defRPr>
            </a:lvl6pPr>
            <a:lvl7pPr marL="914400" algn="ctr" rtl="0" fontAlgn="base">
              <a:spcBef>
                <a:spcPct val="0"/>
              </a:spcBef>
              <a:spcAft>
                <a:spcPct val="0"/>
              </a:spcAft>
              <a:defRPr sz="4400">
                <a:solidFill>
                  <a:srgbClr val="FFFF00"/>
                </a:solidFill>
                <a:latin typeface="Arial" charset="0"/>
              </a:defRPr>
            </a:lvl7pPr>
            <a:lvl8pPr marL="1371600" algn="ctr" rtl="0" fontAlgn="base">
              <a:spcBef>
                <a:spcPct val="0"/>
              </a:spcBef>
              <a:spcAft>
                <a:spcPct val="0"/>
              </a:spcAft>
              <a:defRPr sz="4400">
                <a:solidFill>
                  <a:srgbClr val="FFFF00"/>
                </a:solidFill>
                <a:latin typeface="Arial" charset="0"/>
              </a:defRPr>
            </a:lvl8pPr>
            <a:lvl9pPr marL="1828800" algn="ctr" rtl="0" fontAlgn="base">
              <a:spcBef>
                <a:spcPct val="0"/>
              </a:spcBef>
              <a:spcAft>
                <a:spcPct val="0"/>
              </a:spcAft>
              <a:defRPr sz="4400">
                <a:solidFill>
                  <a:srgbClr val="FFFF00"/>
                </a:solidFill>
                <a:latin typeface="Arial" charset="0"/>
              </a:defRPr>
            </a:lvl9pPr>
          </a:lstStyle>
          <a:p>
            <a:r>
              <a:rPr lang="en-US" sz="3200" kern="0" dirty="0"/>
              <a:t>2016-17 Pennsylvania State Budget Overview</a:t>
            </a:r>
          </a:p>
        </p:txBody>
      </p:sp>
    </p:spTree>
    <p:extLst>
      <p:ext uri="{BB962C8B-B14F-4D97-AF65-F5344CB8AC3E}">
        <p14:creationId xmlns:p14="http://schemas.microsoft.com/office/powerpoint/2010/main" val="418731205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3/28/2017</a:t>
            </a:r>
            <a:endParaRPr lang="en-US" dirty="0"/>
          </a:p>
        </p:txBody>
      </p:sp>
      <p:sp>
        <p:nvSpPr>
          <p:cNvPr id="5" name="Footer Placeholder 4"/>
          <p:cNvSpPr>
            <a:spLocks noGrp="1"/>
          </p:cNvSpPr>
          <p:nvPr>
            <p:ph type="ftr" sz="quarter" idx="11"/>
          </p:nvPr>
        </p:nvSpPr>
        <p:spPr/>
        <p:txBody>
          <a:bodyPr/>
          <a:lstStyle/>
          <a:p>
            <a:pPr>
              <a:defRPr/>
            </a:pPr>
            <a:r>
              <a:rPr lang="en-US" dirty="0"/>
              <a:t>2017-03-28 CBS Impact on CBSD</a:t>
            </a:r>
          </a:p>
        </p:txBody>
      </p:sp>
      <p:sp>
        <p:nvSpPr>
          <p:cNvPr id="6" name="Slide Number Placeholder 5"/>
          <p:cNvSpPr>
            <a:spLocks noGrp="1"/>
          </p:cNvSpPr>
          <p:nvPr>
            <p:ph type="sldNum" sz="quarter" idx="12"/>
          </p:nvPr>
        </p:nvSpPr>
        <p:spPr/>
        <p:txBody>
          <a:bodyPr/>
          <a:lstStyle/>
          <a:p>
            <a:pPr>
              <a:defRPr/>
            </a:pPr>
            <a:fld id="{7C8F8FAF-6D70-4C8D-9EB8-4B4B86E4609F}" type="slidenum">
              <a:rPr lang="en-US" smtClean="0"/>
              <a:pPr>
                <a:defRPr/>
              </a:pPr>
              <a:t>5</a:t>
            </a:fld>
            <a:endParaRPr lang="en-US" dirty="0"/>
          </a:p>
        </p:txBody>
      </p:sp>
      <p:sp>
        <p:nvSpPr>
          <p:cNvPr id="9" name="TextBox 8"/>
          <p:cNvSpPr txBox="1"/>
          <p:nvPr/>
        </p:nvSpPr>
        <p:spPr>
          <a:xfrm>
            <a:off x="457200" y="5564475"/>
            <a:ext cx="7315200" cy="707886"/>
          </a:xfrm>
          <a:prstGeom prst="rect">
            <a:avLst/>
          </a:prstGeom>
          <a:noFill/>
        </p:spPr>
        <p:txBody>
          <a:bodyPr wrap="square" rtlCol="0">
            <a:spAutoFit/>
          </a:bodyPr>
          <a:lstStyle/>
          <a:p>
            <a:r>
              <a:rPr lang="en-US" sz="2000" dirty="0">
                <a:solidFill>
                  <a:srgbClr val="FFFF00"/>
                </a:solidFill>
              </a:rPr>
              <a:t>The State’s Independent Fiscal Office is Projecting a $1.7B deficit for 2017-18 and growing through 2021-22.</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23481" t="55556" r="22008" b="14444"/>
          <a:stretch/>
        </p:blipFill>
        <p:spPr>
          <a:xfrm>
            <a:off x="304800" y="762000"/>
            <a:ext cx="8001000" cy="4448432"/>
          </a:xfrm>
          <a:prstGeom prst="rect">
            <a:avLst/>
          </a:prstGeom>
        </p:spPr>
      </p:pic>
      <p:sp>
        <p:nvSpPr>
          <p:cNvPr id="12" name="Rectangle 11"/>
          <p:cNvSpPr/>
          <p:nvPr/>
        </p:nvSpPr>
        <p:spPr>
          <a:xfrm>
            <a:off x="3460636" y="4149304"/>
            <a:ext cx="4724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txBox="1">
            <a:spLocks/>
          </p:cNvSpPr>
          <p:nvPr/>
        </p:nvSpPr>
        <p:spPr bwMode="auto">
          <a:xfrm>
            <a:off x="152400" y="84168"/>
            <a:ext cx="8534400" cy="449232"/>
          </a:xfrm>
          <a:prstGeom prst="rect">
            <a:avLst/>
          </a:prstGeom>
          <a:noFill/>
          <a:ln w="9525">
            <a:noFill/>
            <a:miter lim="800000"/>
            <a:headEnd/>
            <a:tailEnd/>
          </a:ln>
          <a:effectLst>
            <a:outerShdw dist="12700" algn="ctr" rotWithShape="0">
              <a:schemeClr val="folHlink"/>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Arial" charset="0"/>
              </a:defRPr>
            </a:lvl2pPr>
            <a:lvl3pPr algn="ctr" rtl="0" eaLnBrk="0" fontAlgn="base" hangingPunct="0">
              <a:spcBef>
                <a:spcPct val="0"/>
              </a:spcBef>
              <a:spcAft>
                <a:spcPct val="0"/>
              </a:spcAft>
              <a:defRPr sz="4400">
                <a:solidFill>
                  <a:srgbClr val="FFFF00"/>
                </a:solidFill>
                <a:latin typeface="Arial" charset="0"/>
              </a:defRPr>
            </a:lvl3pPr>
            <a:lvl4pPr algn="ctr" rtl="0" eaLnBrk="0" fontAlgn="base" hangingPunct="0">
              <a:spcBef>
                <a:spcPct val="0"/>
              </a:spcBef>
              <a:spcAft>
                <a:spcPct val="0"/>
              </a:spcAft>
              <a:defRPr sz="4400">
                <a:solidFill>
                  <a:srgbClr val="FFFF00"/>
                </a:solidFill>
                <a:latin typeface="Arial" charset="0"/>
              </a:defRPr>
            </a:lvl4pPr>
            <a:lvl5pPr algn="ctr" rtl="0" eaLnBrk="0" fontAlgn="base" hangingPunct="0">
              <a:spcBef>
                <a:spcPct val="0"/>
              </a:spcBef>
              <a:spcAft>
                <a:spcPct val="0"/>
              </a:spcAft>
              <a:defRPr sz="4400">
                <a:solidFill>
                  <a:srgbClr val="FFFF00"/>
                </a:solidFill>
                <a:latin typeface="Arial" charset="0"/>
              </a:defRPr>
            </a:lvl5pPr>
            <a:lvl6pPr marL="457200" algn="ctr" rtl="0" fontAlgn="base">
              <a:spcBef>
                <a:spcPct val="0"/>
              </a:spcBef>
              <a:spcAft>
                <a:spcPct val="0"/>
              </a:spcAft>
              <a:defRPr sz="4400">
                <a:solidFill>
                  <a:srgbClr val="FFFF00"/>
                </a:solidFill>
                <a:latin typeface="Arial" charset="0"/>
              </a:defRPr>
            </a:lvl6pPr>
            <a:lvl7pPr marL="914400" algn="ctr" rtl="0" fontAlgn="base">
              <a:spcBef>
                <a:spcPct val="0"/>
              </a:spcBef>
              <a:spcAft>
                <a:spcPct val="0"/>
              </a:spcAft>
              <a:defRPr sz="4400">
                <a:solidFill>
                  <a:srgbClr val="FFFF00"/>
                </a:solidFill>
                <a:latin typeface="Arial" charset="0"/>
              </a:defRPr>
            </a:lvl7pPr>
            <a:lvl8pPr marL="1371600" algn="ctr" rtl="0" fontAlgn="base">
              <a:spcBef>
                <a:spcPct val="0"/>
              </a:spcBef>
              <a:spcAft>
                <a:spcPct val="0"/>
              </a:spcAft>
              <a:defRPr sz="4400">
                <a:solidFill>
                  <a:srgbClr val="FFFF00"/>
                </a:solidFill>
                <a:latin typeface="Arial" charset="0"/>
              </a:defRPr>
            </a:lvl8pPr>
            <a:lvl9pPr marL="1828800" algn="ctr" rtl="0" fontAlgn="base">
              <a:spcBef>
                <a:spcPct val="0"/>
              </a:spcBef>
              <a:spcAft>
                <a:spcPct val="0"/>
              </a:spcAft>
              <a:defRPr sz="4400">
                <a:solidFill>
                  <a:srgbClr val="FFFF00"/>
                </a:solidFill>
                <a:latin typeface="Arial" charset="0"/>
              </a:defRPr>
            </a:lvl9pPr>
          </a:lstStyle>
          <a:p>
            <a:r>
              <a:rPr lang="en-US" sz="3200" kern="0" dirty="0"/>
              <a:t>2017-18 Pennsylvania State Budget Overview</a:t>
            </a:r>
          </a:p>
        </p:txBody>
      </p:sp>
      <p:sp>
        <p:nvSpPr>
          <p:cNvPr id="2" name="Oval 1"/>
          <p:cNvSpPr/>
          <p:nvPr/>
        </p:nvSpPr>
        <p:spPr>
          <a:xfrm>
            <a:off x="4648200" y="4114800"/>
            <a:ext cx="685800" cy="3464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907063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3/28/2017</a:t>
            </a:r>
            <a:endParaRPr lang="en-US" dirty="0"/>
          </a:p>
        </p:txBody>
      </p:sp>
      <p:sp>
        <p:nvSpPr>
          <p:cNvPr id="5" name="Footer Placeholder 4"/>
          <p:cNvSpPr>
            <a:spLocks noGrp="1"/>
          </p:cNvSpPr>
          <p:nvPr>
            <p:ph type="ftr" sz="quarter" idx="11"/>
          </p:nvPr>
        </p:nvSpPr>
        <p:spPr/>
        <p:txBody>
          <a:bodyPr/>
          <a:lstStyle/>
          <a:p>
            <a:pPr>
              <a:defRPr/>
            </a:pPr>
            <a:r>
              <a:rPr lang="en-US" dirty="0"/>
              <a:t>2017-03-28 CBS Impact on CBSD</a:t>
            </a:r>
          </a:p>
        </p:txBody>
      </p:sp>
      <p:sp>
        <p:nvSpPr>
          <p:cNvPr id="6" name="Slide Number Placeholder 5"/>
          <p:cNvSpPr>
            <a:spLocks noGrp="1"/>
          </p:cNvSpPr>
          <p:nvPr>
            <p:ph type="sldNum" sz="quarter" idx="12"/>
          </p:nvPr>
        </p:nvSpPr>
        <p:spPr/>
        <p:txBody>
          <a:bodyPr/>
          <a:lstStyle/>
          <a:p>
            <a:pPr>
              <a:defRPr/>
            </a:pPr>
            <a:fld id="{7C8F8FAF-6D70-4C8D-9EB8-4B4B86E4609F}" type="slidenum">
              <a:rPr lang="en-US" smtClean="0"/>
              <a:pPr>
                <a:defRPr/>
              </a:pPr>
              <a:t>6</a:t>
            </a:fld>
            <a:endParaRPr lang="en-US" dirty="0"/>
          </a:p>
        </p:txBody>
      </p:sp>
      <p:sp>
        <p:nvSpPr>
          <p:cNvPr id="10" name="Title 1"/>
          <p:cNvSpPr txBox="1">
            <a:spLocks/>
          </p:cNvSpPr>
          <p:nvPr/>
        </p:nvSpPr>
        <p:spPr bwMode="auto">
          <a:xfrm>
            <a:off x="1143000" y="152400"/>
            <a:ext cx="6934200" cy="1066800"/>
          </a:xfrm>
          <a:prstGeom prst="rect">
            <a:avLst/>
          </a:prstGeom>
          <a:noFill/>
          <a:ln w="9525">
            <a:noFill/>
            <a:miter lim="800000"/>
            <a:headEnd/>
            <a:tailEnd/>
          </a:ln>
          <a:effectLst>
            <a:outerShdw dist="12700" algn="ctr" rotWithShape="0">
              <a:schemeClr val="folHlink"/>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Arial" charset="0"/>
              </a:defRPr>
            </a:lvl2pPr>
            <a:lvl3pPr algn="ctr" rtl="0" eaLnBrk="0" fontAlgn="base" hangingPunct="0">
              <a:spcBef>
                <a:spcPct val="0"/>
              </a:spcBef>
              <a:spcAft>
                <a:spcPct val="0"/>
              </a:spcAft>
              <a:defRPr sz="4400">
                <a:solidFill>
                  <a:srgbClr val="FFFF00"/>
                </a:solidFill>
                <a:latin typeface="Arial" charset="0"/>
              </a:defRPr>
            </a:lvl3pPr>
            <a:lvl4pPr algn="ctr" rtl="0" eaLnBrk="0" fontAlgn="base" hangingPunct="0">
              <a:spcBef>
                <a:spcPct val="0"/>
              </a:spcBef>
              <a:spcAft>
                <a:spcPct val="0"/>
              </a:spcAft>
              <a:defRPr sz="4400">
                <a:solidFill>
                  <a:srgbClr val="FFFF00"/>
                </a:solidFill>
                <a:latin typeface="Arial" charset="0"/>
              </a:defRPr>
            </a:lvl4pPr>
            <a:lvl5pPr algn="ctr" rtl="0" eaLnBrk="0" fontAlgn="base" hangingPunct="0">
              <a:spcBef>
                <a:spcPct val="0"/>
              </a:spcBef>
              <a:spcAft>
                <a:spcPct val="0"/>
              </a:spcAft>
              <a:defRPr sz="4400">
                <a:solidFill>
                  <a:srgbClr val="FFFF00"/>
                </a:solidFill>
                <a:latin typeface="Arial" charset="0"/>
              </a:defRPr>
            </a:lvl5pPr>
            <a:lvl6pPr marL="457200" algn="ctr" rtl="0" fontAlgn="base">
              <a:spcBef>
                <a:spcPct val="0"/>
              </a:spcBef>
              <a:spcAft>
                <a:spcPct val="0"/>
              </a:spcAft>
              <a:defRPr sz="4400">
                <a:solidFill>
                  <a:srgbClr val="FFFF00"/>
                </a:solidFill>
                <a:latin typeface="Arial" charset="0"/>
              </a:defRPr>
            </a:lvl6pPr>
            <a:lvl7pPr marL="914400" algn="ctr" rtl="0" fontAlgn="base">
              <a:spcBef>
                <a:spcPct val="0"/>
              </a:spcBef>
              <a:spcAft>
                <a:spcPct val="0"/>
              </a:spcAft>
              <a:defRPr sz="4400">
                <a:solidFill>
                  <a:srgbClr val="FFFF00"/>
                </a:solidFill>
                <a:latin typeface="Arial" charset="0"/>
              </a:defRPr>
            </a:lvl7pPr>
            <a:lvl8pPr marL="1371600" algn="ctr" rtl="0" fontAlgn="base">
              <a:spcBef>
                <a:spcPct val="0"/>
              </a:spcBef>
              <a:spcAft>
                <a:spcPct val="0"/>
              </a:spcAft>
              <a:defRPr sz="4400">
                <a:solidFill>
                  <a:srgbClr val="FFFF00"/>
                </a:solidFill>
                <a:latin typeface="Arial" charset="0"/>
              </a:defRPr>
            </a:lvl8pPr>
            <a:lvl9pPr marL="1828800" algn="ctr" rtl="0" fontAlgn="base">
              <a:spcBef>
                <a:spcPct val="0"/>
              </a:spcBef>
              <a:spcAft>
                <a:spcPct val="0"/>
              </a:spcAft>
              <a:defRPr sz="4400">
                <a:solidFill>
                  <a:srgbClr val="FFFF00"/>
                </a:solidFill>
                <a:latin typeface="Arial" charset="0"/>
              </a:defRPr>
            </a:lvl9pPr>
          </a:lstStyle>
          <a:p>
            <a:r>
              <a:rPr lang="en-US" sz="3200" kern="0" dirty="0"/>
              <a:t>2017-18 Pennsylvania State Budget</a:t>
            </a:r>
          </a:p>
          <a:p>
            <a:endParaRPr lang="en-US" sz="1050" kern="0" dirty="0"/>
          </a:p>
          <a:p>
            <a:r>
              <a:rPr lang="en-US" sz="1600" kern="0" dirty="0"/>
              <a:t>The Governor has Identified more than $2B in Cost Savings Across Seven Broad Categories to help balance the 2017-18 budget</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0848" t="73333" r="27509" b="14223"/>
          <a:stretch/>
        </p:blipFill>
        <p:spPr>
          <a:xfrm>
            <a:off x="381000" y="1600200"/>
            <a:ext cx="8077200" cy="3200400"/>
          </a:xfrm>
          <a:prstGeom prst="rect">
            <a:avLst/>
          </a:prstGeom>
        </p:spPr>
      </p:pic>
    </p:spTree>
    <p:extLst>
      <p:ext uri="{BB962C8B-B14F-4D97-AF65-F5344CB8AC3E}">
        <p14:creationId xmlns:p14="http://schemas.microsoft.com/office/powerpoint/2010/main" val="410916460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4168"/>
            <a:ext cx="8534400" cy="554029"/>
          </a:xfrm>
        </p:spPr>
        <p:txBody>
          <a:bodyPr/>
          <a:lstStyle/>
          <a:p>
            <a:r>
              <a:rPr lang="en-US" sz="3600" dirty="0"/>
              <a:t>2017-18 Pennsylvania State Budget </a:t>
            </a:r>
          </a:p>
        </p:txBody>
      </p:sp>
      <p:sp>
        <p:nvSpPr>
          <p:cNvPr id="4" name="Date Placeholder 3"/>
          <p:cNvSpPr>
            <a:spLocks noGrp="1"/>
          </p:cNvSpPr>
          <p:nvPr>
            <p:ph type="dt" sz="half" idx="10"/>
          </p:nvPr>
        </p:nvSpPr>
        <p:spPr/>
        <p:txBody>
          <a:bodyPr/>
          <a:lstStyle/>
          <a:p>
            <a:pPr>
              <a:defRPr/>
            </a:pPr>
            <a:r>
              <a:rPr lang="en-US"/>
              <a:t>3/28/2017</a:t>
            </a:r>
            <a:endParaRPr lang="en-US" dirty="0"/>
          </a:p>
        </p:txBody>
      </p:sp>
      <p:sp>
        <p:nvSpPr>
          <p:cNvPr id="5" name="Footer Placeholder 4"/>
          <p:cNvSpPr>
            <a:spLocks noGrp="1"/>
          </p:cNvSpPr>
          <p:nvPr>
            <p:ph type="ftr" sz="quarter" idx="11"/>
          </p:nvPr>
        </p:nvSpPr>
        <p:spPr/>
        <p:txBody>
          <a:bodyPr/>
          <a:lstStyle/>
          <a:p>
            <a:pPr>
              <a:defRPr/>
            </a:pPr>
            <a:r>
              <a:rPr lang="en-US" dirty="0"/>
              <a:t>2017-03-28 CBS Impact on CBSD</a:t>
            </a:r>
          </a:p>
        </p:txBody>
      </p:sp>
      <p:sp>
        <p:nvSpPr>
          <p:cNvPr id="6" name="Slide Number Placeholder 5"/>
          <p:cNvSpPr>
            <a:spLocks noGrp="1"/>
          </p:cNvSpPr>
          <p:nvPr>
            <p:ph type="sldNum" sz="quarter" idx="12"/>
          </p:nvPr>
        </p:nvSpPr>
        <p:spPr/>
        <p:txBody>
          <a:bodyPr/>
          <a:lstStyle/>
          <a:p>
            <a:pPr>
              <a:defRPr/>
            </a:pPr>
            <a:fld id="{7C8F8FAF-6D70-4C8D-9EB8-4B4B86E4609F}" type="slidenum">
              <a:rPr lang="en-US" smtClean="0"/>
              <a:pPr>
                <a:defRPr/>
              </a:pPr>
              <a:t>7</a:t>
            </a:fld>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9373" t="55556" r="23482" b="15556"/>
          <a:stretch/>
        </p:blipFill>
        <p:spPr>
          <a:xfrm>
            <a:off x="504092" y="628651"/>
            <a:ext cx="6916615" cy="5619749"/>
          </a:xfrm>
          <a:prstGeom prst="rect">
            <a:avLst/>
          </a:prstGeom>
        </p:spPr>
      </p:pic>
    </p:spTree>
    <p:extLst>
      <p:ext uri="{BB962C8B-B14F-4D97-AF65-F5344CB8AC3E}">
        <p14:creationId xmlns:p14="http://schemas.microsoft.com/office/powerpoint/2010/main" val="328505457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4168"/>
            <a:ext cx="8534400" cy="554029"/>
          </a:xfrm>
        </p:spPr>
        <p:txBody>
          <a:bodyPr/>
          <a:lstStyle/>
          <a:p>
            <a:r>
              <a:rPr lang="en-US" sz="3600" dirty="0"/>
              <a:t>2017-18 Pennsylvania State Budget </a:t>
            </a:r>
          </a:p>
        </p:txBody>
      </p:sp>
      <p:sp>
        <p:nvSpPr>
          <p:cNvPr id="4" name="Date Placeholder 3"/>
          <p:cNvSpPr>
            <a:spLocks noGrp="1"/>
          </p:cNvSpPr>
          <p:nvPr>
            <p:ph type="dt" sz="half" idx="10"/>
          </p:nvPr>
        </p:nvSpPr>
        <p:spPr/>
        <p:txBody>
          <a:bodyPr/>
          <a:lstStyle/>
          <a:p>
            <a:pPr>
              <a:defRPr/>
            </a:pPr>
            <a:r>
              <a:rPr lang="en-US"/>
              <a:t>3/28/2017</a:t>
            </a:r>
            <a:endParaRPr lang="en-US" dirty="0"/>
          </a:p>
        </p:txBody>
      </p:sp>
      <p:sp>
        <p:nvSpPr>
          <p:cNvPr id="5" name="Footer Placeholder 4"/>
          <p:cNvSpPr>
            <a:spLocks noGrp="1"/>
          </p:cNvSpPr>
          <p:nvPr>
            <p:ph type="ftr" sz="quarter" idx="11"/>
          </p:nvPr>
        </p:nvSpPr>
        <p:spPr/>
        <p:txBody>
          <a:bodyPr/>
          <a:lstStyle/>
          <a:p>
            <a:pPr>
              <a:defRPr/>
            </a:pPr>
            <a:r>
              <a:rPr lang="en-US" dirty="0"/>
              <a:t>2017-03-28 CBS Impact on CBSD</a:t>
            </a:r>
          </a:p>
        </p:txBody>
      </p:sp>
      <p:sp>
        <p:nvSpPr>
          <p:cNvPr id="6" name="Slide Number Placeholder 5"/>
          <p:cNvSpPr>
            <a:spLocks noGrp="1"/>
          </p:cNvSpPr>
          <p:nvPr>
            <p:ph type="sldNum" sz="quarter" idx="12"/>
          </p:nvPr>
        </p:nvSpPr>
        <p:spPr/>
        <p:txBody>
          <a:bodyPr/>
          <a:lstStyle/>
          <a:p>
            <a:pPr>
              <a:defRPr/>
            </a:pPr>
            <a:fld id="{7C8F8FAF-6D70-4C8D-9EB8-4B4B86E4609F}" type="slidenum">
              <a:rPr lang="en-US" smtClean="0"/>
              <a:pPr>
                <a:defRPr/>
              </a:pPr>
              <a:t>8</a:t>
            </a:fld>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7900" t="10258" r="24745" b="57778"/>
          <a:stretch/>
        </p:blipFill>
        <p:spPr>
          <a:xfrm>
            <a:off x="381000" y="709805"/>
            <a:ext cx="6273575" cy="5614796"/>
          </a:xfrm>
          <a:prstGeom prst="rect">
            <a:avLst/>
          </a:prstGeom>
        </p:spPr>
      </p:pic>
    </p:spTree>
    <p:extLst>
      <p:ext uri="{BB962C8B-B14F-4D97-AF65-F5344CB8AC3E}">
        <p14:creationId xmlns:p14="http://schemas.microsoft.com/office/powerpoint/2010/main" val="191925624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534400" cy="638381"/>
          </a:xfrm>
        </p:spPr>
        <p:txBody>
          <a:bodyPr/>
          <a:lstStyle/>
          <a:p>
            <a:r>
              <a:rPr lang="en-US" sz="3600" dirty="0"/>
              <a:t>2017-18 Pennsylvania State Budget </a:t>
            </a:r>
          </a:p>
        </p:txBody>
      </p:sp>
      <p:sp>
        <p:nvSpPr>
          <p:cNvPr id="4" name="Date Placeholder 3"/>
          <p:cNvSpPr>
            <a:spLocks noGrp="1"/>
          </p:cNvSpPr>
          <p:nvPr>
            <p:ph type="dt" sz="half" idx="10"/>
          </p:nvPr>
        </p:nvSpPr>
        <p:spPr/>
        <p:txBody>
          <a:bodyPr/>
          <a:lstStyle/>
          <a:p>
            <a:pPr>
              <a:defRPr/>
            </a:pPr>
            <a:r>
              <a:rPr lang="en-US"/>
              <a:t>3/28/2017</a:t>
            </a:r>
            <a:endParaRPr lang="en-US" dirty="0"/>
          </a:p>
        </p:txBody>
      </p:sp>
      <p:sp>
        <p:nvSpPr>
          <p:cNvPr id="5" name="Footer Placeholder 4"/>
          <p:cNvSpPr>
            <a:spLocks noGrp="1"/>
          </p:cNvSpPr>
          <p:nvPr>
            <p:ph type="ftr" sz="quarter" idx="11"/>
          </p:nvPr>
        </p:nvSpPr>
        <p:spPr/>
        <p:txBody>
          <a:bodyPr/>
          <a:lstStyle/>
          <a:p>
            <a:pPr>
              <a:defRPr/>
            </a:pPr>
            <a:r>
              <a:rPr lang="en-US" dirty="0"/>
              <a:t>2017-03-28 CBS Impact on CBSD</a:t>
            </a:r>
          </a:p>
        </p:txBody>
      </p:sp>
      <p:sp>
        <p:nvSpPr>
          <p:cNvPr id="6" name="Slide Number Placeholder 5"/>
          <p:cNvSpPr>
            <a:spLocks noGrp="1"/>
          </p:cNvSpPr>
          <p:nvPr>
            <p:ph type="sldNum" sz="quarter" idx="12"/>
          </p:nvPr>
        </p:nvSpPr>
        <p:spPr/>
        <p:txBody>
          <a:bodyPr/>
          <a:lstStyle/>
          <a:p>
            <a:pPr>
              <a:defRPr/>
            </a:pPr>
            <a:fld id="{7C8F8FAF-6D70-4C8D-9EB8-4B4B86E4609F}" type="slidenum">
              <a:rPr lang="en-US" smtClean="0"/>
              <a:pPr>
                <a:defRPr/>
              </a:pPr>
              <a:t>9</a:t>
            </a:fld>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6427" t="55556" r="23481" b="17778"/>
          <a:stretch/>
        </p:blipFill>
        <p:spPr>
          <a:xfrm>
            <a:off x="393701" y="631539"/>
            <a:ext cx="6616700" cy="4670612"/>
          </a:xfrm>
          <a:prstGeom prst="rect">
            <a:avLst/>
          </a:prstGeom>
        </p:spPr>
      </p:pic>
      <p:sp>
        <p:nvSpPr>
          <p:cNvPr id="8" name="Title 1"/>
          <p:cNvSpPr txBox="1">
            <a:spLocks/>
          </p:cNvSpPr>
          <p:nvPr/>
        </p:nvSpPr>
        <p:spPr bwMode="auto">
          <a:xfrm>
            <a:off x="228600" y="5371510"/>
            <a:ext cx="8458200" cy="981872"/>
          </a:xfrm>
          <a:prstGeom prst="rect">
            <a:avLst/>
          </a:prstGeom>
          <a:noFill/>
          <a:ln w="9525">
            <a:noFill/>
            <a:miter lim="800000"/>
            <a:headEnd/>
            <a:tailEnd/>
          </a:ln>
          <a:effectLst>
            <a:outerShdw dist="12700" algn="ctr" rotWithShape="0">
              <a:schemeClr val="folHlink"/>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Arial" charset="0"/>
              </a:defRPr>
            </a:lvl2pPr>
            <a:lvl3pPr algn="ctr" rtl="0" eaLnBrk="0" fontAlgn="base" hangingPunct="0">
              <a:spcBef>
                <a:spcPct val="0"/>
              </a:spcBef>
              <a:spcAft>
                <a:spcPct val="0"/>
              </a:spcAft>
              <a:defRPr sz="4400">
                <a:solidFill>
                  <a:srgbClr val="FFFF00"/>
                </a:solidFill>
                <a:latin typeface="Arial" charset="0"/>
              </a:defRPr>
            </a:lvl3pPr>
            <a:lvl4pPr algn="ctr" rtl="0" eaLnBrk="0" fontAlgn="base" hangingPunct="0">
              <a:spcBef>
                <a:spcPct val="0"/>
              </a:spcBef>
              <a:spcAft>
                <a:spcPct val="0"/>
              </a:spcAft>
              <a:defRPr sz="4400">
                <a:solidFill>
                  <a:srgbClr val="FFFF00"/>
                </a:solidFill>
                <a:latin typeface="Arial" charset="0"/>
              </a:defRPr>
            </a:lvl4pPr>
            <a:lvl5pPr algn="ctr" rtl="0" eaLnBrk="0" fontAlgn="base" hangingPunct="0">
              <a:spcBef>
                <a:spcPct val="0"/>
              </a:spcBef>
              <a:spcAft>
                <a:spcPct val="0"/>
              </a:spcAft>
              <a:defRPr sz="4400">
                <a:solidFill>
                  <a:srgbClr val="FFFF00"/>
                </a:solidFill>
                <a:latin typeface="Arial" charset="0"/>
              </a:defRPr>
            </a:lvl5pPr>
            <a:lvl6pPr marL="457200" algn="ctr" rtl="0" fontAlgn="base">
              <a:spcBef>
                <a:spcPct val="0"/>
              </a:spcBef>
              <a:spcAft>
                <a:spcPct val="0"/>
              </a:spcAft>
              <a:defRPr sz="4400">
                <a:solidFill>
                  <a:srgbClr val="FFFF00"/>
                </a:solidFill>
                <a:latin typeface="Arial" charset="0"/>
              </a:defRPr>
            </a:lvl6pPr>
            <a:lvl7pPr marL="914400" algn="ctr" rtl="0" fontAlgn="base">
              <a:spcBef>
                <a:spcPct val="0"/>
              </a:spcBef>
              <a:spcAft>
                <a:spcPct val="0"/>
              </a:spcAft>
              <a:defRPr sz="4400">
                <a:solidFill>
                  <a:srgbClr val="FFFF00"/>
                </a:solidFill>
                <a:latin typeface="Arial" charset="0"/>
              </a:defRPr>
            </a:lvl7pPr>
            <a:lvl8pPr marL="1371600" algn="ctr" rtl="0" fontAlgn="base">
              <a:spcBef>
                <a:spcPct val="0"/>
              </a:spcBef>
              <a:spcAft>
                <a:spcPct val="0"/>
              </a:spcAft>
              <a:defRPr sz="4400">
                <a:solidFill>
                  <a:srgbClr val="FFFF00"/>
                </a:solidFill>
                <a:latin typeface="Arial" charset="0"/>
              </a:defRPr>
            </a:lvl8pPr>
            <a:lvl9pPr marL="1828800" algn="ctr" rtl="0" fontAlgn="base">
              <a:spcBef>
                <a:spcPct val="0"/>
              </a:spcBef>
              <a:spcAft>
                <a:spcPct val="0"/>
              </a:spcAft>
              <a:defRPr sz="4400">
                <a:solidFill>
                  <a:srgbClr val="FFFF00"/>
                </a:solidFill>
                <a:latin typeface="Arial" charset="0"/>
              </a:defRPr>
            </a:lvl9pPr>
          </a:lstStyle>
          <a:p>
            <a:pPr algn="l"/>
            <a:r>
              <a:rPr lang="en-US" sz="3200" kern="0" dirty="0"/>
              <a:t>Most of the increase is associated with the reimbursement for state retirement</a:t>
            </a:r>
          </a:p>
        </p:txBody>
      </p:sp>
    </p:spTree>
    <p:extLst>
      <p:ext uri="{BB962C8B-B14F-4D97-AF65-F5344CB8AC3E}">
        <p14:creationId xmlns:p14="http://schemas.microsoft.com/office/powerpoint/2010/main" val="35864482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Governors Budget">
  <a:themeElements>
    <a:clrScheme name="Governors Budg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overnors Budg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overnors Budg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overnors Budg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overnors Budg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overnors Budg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overnors Budg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overnors Budg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overnors Budg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overnors Budg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overnors Budg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overnors Budg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overnors Budg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overnors Budg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eporting progress or status presentation">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110000" t="250000" r="110000" b="40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110000" t="250000" r="110000" b="40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70000"/>
                <a:satMod val="130000"/>
              </a:schemeClr>
              <a:schemeClr val="phClr">
                <a:tint val="70000"/>
                <a:satMod val="130000"/>
              </a:schemeClr>
            </a:duotone>
          </a:blip>
          <a:tile tx="0" ty="0" sx="90000" sy="90000" flip="none" algn="t"/>
        </a:blipFill>
      </a:bgFillStyleLst>
    </a:fmtScheme>
  </a:themeElements>
  <a:objectDefaults/>
  <a:extraClrSchemeLst/>
</a:theme>
</file>

<file path=ppt/theme/theme4.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5.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Governors Budget</Template>
  <TotalTime>37702</TotalTime>
  <Words>1275</Words>
  <Application>Microsoft Office PowerPoint</Application>
  <PresentationFormat>On-screen Show (4:3)</PresentationFormat>
  <Paragraphs>260</Paragraphs>
  <Slides>33</Slides>
  <Notes>6</Notes>
  <HiddenSlides>0</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1</vt:i4>
      </vt:variant>
      <vt:variant>
        <vt:lpstr>Slide Titles</vt:lpstr>
      </vt:variant>
      <vt:variant>
        <vt:i4>33</vt:i4>
      </vt:variant>
    </vt:vector>
  </HeadingPairs>
  <TitlesOfParts>
    <vt:vector size="49" baseType="lpstr">
      <vt:lpstr>Arial</vt:lpstr>
      <vt:lpstr>Calibri</vt:lpstr>
      <vt:lpstr>Calisto MT</vt:lpstr>
      <vt:lpstr>Cambria</vt:lpstr>
      <vt:lpstr>Corbel</vt:lpstr>
      <vt:lpstr>Times New Roman</vt:lpstr>
      <vt:lpstr>Trebuchet MS</vt:lpstr>
      <vt:lpstr>Verdana</vt:lpstr>
      <vt:lpstr>Wingdings 2</vt:lpstr>
      <vt:lpstr>Wingdings 3</vt:lpstr>
      <vt:lpstr>Governors Budget</vt:lpstr>
      <vt:lpstr>1_Default Design</vt:lpstr>
      <vt:lpstr>Reporting progress or status presentation</vt:lpstr>
      <vt:lpstr>Depth</vt:lpstr>
      <vt:lpstr>Slate</vt:lpstr>
      <vt:lpstr>Worksheet</vt:lpstr>
      <vt:lpstr>2017-18 Budget Update  March 28th, 2017 </vt:lpstr>
      <vt:lpstr>Presentation Overview</vt:lpstr>
      <vt:lpstr>2016-17 Pennsylvania State Budget Overview</vt:lpstr>
      <vt:lpstr>PowerPoint Presentation</vt:lpstr>
      <vt:lpstr>PowerPoint Presentation</vt:lpstr>
      <vt:lpstr>PowerPoint Presentation</vt:lpstr>
      <vt:lpstr>2017-18 Pennsylvania State Budget </vt:lpstr>
      <vt:lpstr>2017-18 Pennsylvania State Budget </vt:lpstr>
      <vt:lpstr>2017-18 Pennsylvania State Budget </vt:lpstr>
      <vt:lpstr>2017-18 Pennsylvania State Budget </vt:lpstr>
      <vt:lpstr>Impact of the Governor’s Budget on CBSD</vt:lpstr>
      <vt:lpstr>2017-18 State/Fed Budget Impact on CBSD</vt:lpstr>
      <vt:lpstr>2017-18 CBSD Budget Snapshot:      0 % Tax Increase</vt:lpstr>
      <vt:lpstr>Major Goals for the 2017-18 Budget</vt:lpstr>
      <vt:lpstr>Budget Status for 2017-18</vt:lpstr>
      <vt:lpstr>Budget Status for 2017-18 for Revenues</vt:lpstr>
      <vt:lpstr>Budget Status for 2017-18 for Expenses</vt:lpstr>
      <vt:lpstr>Greater Detail for Proposed Changes in Staffing</vt:lpstr>
      <vt:lpstr>Other Expense Areas for Capital Funding</vt:lpstr>
      <vt:lpstr>Act 1 Tax Index + Exceptions</vt:lpstr>
      <vt:lpstr>District SAT Scores for 2016 and PDE Tuition Costs</vt:lpstr>
      <vt:lpstr>Next Steps…</vt:lpstr>
      <vt:lpstr>PowerPoint Presentation</vt:lpstr>
      <vt:lpstr>PowerPoint Presentation</vt:lpstr>
      <vt:lpstr>Real Estate Tax Reform   for 2017-18</vt:lpstr>
      <vt:lpstr>Real Estate Tax Reform</vt:lpstr>
      <vt:lpstr>Real Estate Tax Reform</vt:lpstr>
      <vt:lpstr>Implications of Real Estate Tax Reform</vt:lpstr>
      <vt:lpstr>Implications of Real Estate Tax Reform continued</vt:lpstr>
      <vt:lpstr>Implications of Real Estate Tax Reform continued</vt:lpstr>
      <vt:lpstr>Implications of Real Estate Tax Reform continued</vt:lpstr>
      <vt:lpstr>Implications of Real Estate Tax Reform continued</vt:lpstr>
      <vt:lpstr>Implications of Real Estate Tax Reform continued</vt:lpstr>
    </vt:vector>
  </TitlesOfParts>
  <Company>PASBO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 Rucker</dc:creator>
  <cp:lastModifiedBy>JACOBS, ANGELA</cp:lastModifiedBy>
  <cp:revision>1301</cp:revision>
  <cp:lastPrinted>2017-04-06T15:56:41Z</cp:lastPrinted>
  <dcterms:created xsi:type="dcterms:W3CDTF">2005-02-14T20:09:11Z</dcterms:created>
  <dcterms:modified xsi:type="dcterms:W3CDTF">2017-04-26T14:49:54Z</dcterms:modified>
</cp:coreProperties>
</file>